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97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016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7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6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11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4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91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0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8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02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2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61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3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7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98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1F6C00-98C9-40BF-9683-40F3D4343DA4}" type="datetimeFigureOut">
              <a:rPr lang="pl-PL" smtClean="0"/>
              <a:t>05.11.2022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2E94AC-1560-459F-BC5B-D1486AEE2A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55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polska-zbrojna.pl/home/articleshow/17833?t=186-lat-temu-wybuchlo-powstanie-listopadowe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olska-zbrojna.pl/home/articleshow/12700?t=Ostroleka-poczatek-konca-powstania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A7A3CF-323D-6BF3-0370-29C7862DF8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GENERAŁ </a:t>
            </a:r>
            <a:br>
              <a:rPr lang="pl-PL" dirty="0"/>
            </a:br>
            <a:r>
              <a:rPr lang="pl-PL" dirty="0"/>
              <a:t>JÓZEF BEM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0E058B0-EACB-C63B-786A-85E9EFE859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515532"/>
          </a:xfrm>
        </p:spPr>
        <p:txBody>
          <a:bodyPr>
            <a:normAutofit fontScale="92500" lnSpcReduction="10000"/>
          </a:bodyPr>
          <a:lstStyle/>
          <a:p>
            <a:endParaRPr lang="pl-PL" sz="3200" dirty="0"/>
          </a:p>
          <a:p>
            <a:r>
              <a:rPr lang="pl-PL" sz="3200" dirty="0"/>
              <a:t>BOHATER DWÓCH </a:t>
            </a:r>
            <a:br>
              <a:rPr lang="pl-PL" sz="3200" dirty="0"/>
            </a:br>
            <a:r>
              <a:rPr lang="pl-PL" sz="3200" dirty="0"/>
              <a:t>NARODÓW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1F19FCE-7AA7-81E2-1B8D-8F9CB9D40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977" y="867766"/>
            <a:ext cx="3487214" cy="5371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3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7DD6E5-39CF-2775-B4CB-A40049266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11" y="825623"/>
            <a:ext cx="6995604" cy="3409026"/>
          </a:xfrm>
        </p:spPr>
        <p:txBody>
          <a:bodyPr>
            <a:normAutofit fontScale="90000"/>
          </a:bodyPr>
          <a:lstStyle/>
          <a:p>
            <a:pPr>
              <a:spcAft>
                <a:spcPts val="1125"/>
              </a:spcAft>
            </a:pPr>
            <a:r>
              <a:rPr lang="pl-PL" sz="28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 upadku powstania Bem wyemigrował do Francji.</a:t>
            </a:r>
            <a:br>
              <a:rPr lang="pl-PL" sz="28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br>
              <a:rPr lang="pl-PL" sz="28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pl-PL" sz="28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Kiedy w 1848 roku Europę ogarnęła Wiosna Ludów, czyli liczne zbrojne zrywy rewolucyjne</a:t>
            </a:r>
            <a:br>
              <a:rPr lang="pl-PL" sz="28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pl-PL" sz="28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i narodowe, Bem przyłączył się do walk.</a:t>
            </a:r>
            <a:br>
              <a:rPr lang="pl-PL" sz="28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br>
              <a:rPr lang="pl-PL" sz="28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pl-PL" sz="2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endParaRPr lang="pl-PL" dirty="0"/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21C6E446-690B-B2B6-0C3C-1B6D848219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471" r="3471"/>
          <a:stretch>
            <a:fillRect/>
          </a:stretch>
        </p:blipFill>
        <p:spPr>
          <a:xfrm>
            <a:off x="7945515" y="596535"/>
            <a:ext cx="3400348" cy="522006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988DDC9-60F6-0DB7-2D54-40FE4BA58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9911" y="4607511"/>
            <a:ext cx="6853561" cy="1575786"/>
          </a:xfrm>
        </p:spPr>
        <p:txBody>
          <a:bodyPr>
            <a:normAutofit/>
          </a:bodyPr>
          <a:lstStyle/>
          <a:p>
            <a:r>
              <a:rPr lang="pl-PL" sz="24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„Polacy walczą nie tylko za własną ojczyznę, ale    i za wolność Europy”, pisał w pamiętnikach.</a:t>
            </a:r>
            <a:br>
              <a:rPr lang="pl-P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6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EEF649-711B-1ABB-6D39-FAA6451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55" y="541538"/>
            <a:ext cx="6320901" cy="2325949"/>
          </a:xfrm>
        </p:spPr>
        <p:txBody>
          <a:bodyPr>
            <a:normAutofit/>
          </a:bodyPr>
          <a:lstStyle/>
          <a:p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Jesienią 1848 roku gen. Bem w Wiedniu stanął na czele wojsk rewolucyjnych broniących miasta przed siłami cesarskimi. </a:t>
            </a:r>
            <a:b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b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Niestety, 31 października stolica monarchii habsburskiej skapitulowała, a Bem przedostał się na Węgry ogarnięte powstaniem przeciwko Austriakom. </a:t>
            </a:r>
            <a:endParaRPr lang="pl-PL" dirty="0"/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FDC32D59-C280-FFA6-7A18-E0460ABAE7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1631" r="11631"/>
          <a:stretch>
            <a:fillRect/>
          </a:stretch>
        </p:blipFill>
        <p:spPr>
          <a:xfrm>
            <a:off x="7643813" y="958850"/>
            <a:ext cx="3825875" cy="4873625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D2E8DC-F63D-EDEF-A0FE-6CE647523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3835152"/>
            <a:ext cx="5664694" cy="1500328"/>
          </a:xfrm>
        </p:spPr>
        <p:txBody>
          <a:bodyPr/>
          <a:lstStyle/>
          <a:p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Pierwotnym celem Bema było powołanie na Węgrzech hufca zbrojnego, który stanie się zawiązkiem dla przyszłej armii polskiej.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71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776017-A915-E6E7-3C48-76025D821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62" y="763480"/>
            <a:ext cx="3290087" cy="2308194"/>
          </a:xfrm>
        </p:spPr>
        <p:txBody>
          <a:bodyPr>
            <a:normAutofit fontScale="90000"/>
          </a:bodyPr>
          <a:lstStyle/>
          <a:p>
            <a:r>
              <a:rPr lang="pl-PL" sz="2000" spc="10" dirty="0">
                <a:solidFill>
                  <a:schemeClr val="accent3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Przywódca powstania Lajos Kossuth powierzył Bemowi naczelne dowództwo armii węgierskiej w Siedmiogrodzie. Polski generał okazał się znakomitym dowódcą. – </a:t>
            </a:r>
            <a:b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b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0063241-07B6-B659-DE5D-D22D249C9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631" y="4705166"/>
            <a:ext cx="3550189" cy="1389353"/>
          </a:xfrm>
        </p:spPr>
        <p:txBody>
          <a:bodyPr>
            <a:normAutofit/>
          </a:bodyPr>
          <a:lstStyle/>
          <a:p>
            <a:pPr algn="l"/>
            <a:r>
              <a:rPr lang="pl-PL" sz="2000" spc="1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U</a:t>
            </a:r>
            <a:r>
              <a:rPr lang="pl-PL" sz="2000" spc="10" dirty="0">
                <a:solidFill>
                  <a:schemeClr val="accent3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miał też skoncentrować siły w decydującym miejscu           i skutecznie używać artylerii.</a:t>
            </a:r>
            <a:endParaRPr lang="pl-PL" sz="2000" dirty="0">
              <a:solidFill>
                <a:schemeClr val="accent3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36F3D9E-8452-369F-3D23-2143516582F8}"/>
              </a:ext>
            </a:extLst>
          </p:cNvPr>
          <p:cNvSpPr txBox="1"/>
          <p:nvPr/>
        </p:nvSpPr>
        <p:spPr>
          <a:xfrm>
            <a:off x="758131" y="2778711"/>
            <a:ext cx="30592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spc="10" dirty="0">
                <a:solidFill>
                  <a:schemeClr val="accent3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Był surowy, ale też bezstronny i hojny, potrafił zyskać szacunek żołnierzy biorąc razem z nimi udział w walce</a:t>
            </a:r>
            <a:endParaRPr lang="pl-PL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0ED2794-176D-06F8-3153-14C88C95E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20" y="960406"/>
            <a:ext cx="7440549" cy="4937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7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3875E7-AE38-9D6A-FA93-72677F43F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23278"/>
            <a:ext cx="6711518" cy="1917576"/>
          </a:xfrm>
        </p:spPr>
        <p:txBody>
          <a:bodyPr>
            <a:normAutofit/>
          </a:bodyPr>
          <a:lstStyle/>
          <a:p>
            <a:r>
              <a:rPr lang="pl-PL" sz="1800" spc="10" dirty="0">
                <a:solidFill>
                  <a:srgbClr val="000000"/>
                </a:solidFill>
                <a:latin typeface="Segoe UI" panose="020B0502040204020203" pitchFamily="34" charset="0"/>
                <a:ea typeface="Calibri" panose="020F0502020204030204" pitchFamily="34" charset="0"/>
              </a:rPr>
              <a:t>Bem</a:t>
            </a:r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zreorganizował od nowa rozbitą armię węgierską i na jej czele w ciągu trzech miesięcy odniósł ponad 30 zwycięstw nad Austriakami. </a:t>
            </a:r>
            <a:b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b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Do marca 1849 roku udało mu się wyprzeć ich z Siedmiogrodu. </a:t>
            </a:r>
            <a:endParaRPr lang="pl-PL" dirty="0"/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C74B2CEE-D042-0739-4BAF-42E31ABA25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927" r="15927"/>
          <a:stretch>
            <a:fillRect/>
          </a:stretch>
        </p:blipFill>
        <p:spPr>
          <a:xfrm>
            <a:off x="7799388" y="1030288"/>
            <a:ext cx="3359150" cy="4989512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7F0D0D-D73B-1B5E-C8BA-A5B9CAFC5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3255432"/>
            <a:ext cx="6622815" cy="2679290"/>
          </a:xfrm>
        </p:spPr>
        <p:txBody>
          <a:bodyPr>
            <a:normAutofit/>
          </a:bodyPr>
          <a:lstStyle/>
          <a:p>
            <a:endParaRPr lang="pl-PL" sz="1800" spc="10" dirty="0">
              <a:solidFill>
                <a:srgbClr val="00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Dzięki tym sukcesom został bohaterem Węgrów, a jego sławę głosił m.in. poeta Sándor Petöfi, który był adiutantem generała. </a:t>
            </a:r>
          </a:p>
          <a:p>
            <a:endParaRPr lang="pl-PL" sz="1800" spc="10" dirty="0">
              <a:solidFill>
                <a:srgbClr val="00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W sierpniu 1848 roku powierzono Bemowi naczelne dowództwo armii węgierskiej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82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7D4C44-81FE-013D-290E-2B964A7CC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71" y="971550"/>
            <a:ext cx="6636085" cy="1917576"/>
          </a:xfrm>
        </p:spPr>
        <p:txBody>
          <a:bodyPr>
            <a:noAutofit/>
          </a:bodyPr>
          <a:lstStyle/>
          <a:p>
            <a:pPr algn="l"/>
            <a:r>
              <a:rPr lang="pl-PL" sz="2000" spc="10" dirty="0">
                <a:solidFill>
                  <a:schemeClr val="accent4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Rok później powstanie upadło, a armia węgierska została pokonana przez przeważające siły austriacko-rosyjskie.</a:t>
            </a:r>
            <a:br>
              <a:rPr lang="pl-PL" sz="2000" spc="10" dirty="0">
                <a:solidFill>
                  <a:schemeClr val="accent4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br>
              <a:rPr lang="pl-PL" sz="2000" spc="10" dirty="0">
                <a:solidFill>
                  <a:schemeClr val="accent4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r>
              <a:rPr lang="pl-PL" sz="2000" spc="10" dirty="0">
                <a:solidFill>
                  <a:schemeClr val="accent4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Józef Bem wraz z niedobitkami znalazł schronienie          w Turcji. </a:t>
            </a:r>
            <a:br>
              <a:rPr lang="pl-PL" sz="2000" spc="10" dirty="0">
                <a:solidFill>
                  <a:schemeClr val="accent4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</a:br>
            <a:endParaRPr lang="pl-PL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7B2AA077-1259-72C7-3D3D-4647BD3ED3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171" r="18171"/>
          <a:stretch>
            <a:fillRect/>
          </a:stretch>
        </p:blipFill>
        <p:spPr>
          <a:xfrm>
            <a:off x="7440197" y="971550"/>
            <a:ext cx="3789363" cy="491490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4BA8AAF-B050-5826-5BF9-74CCB347E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8171" y="2610036"/>
            <a:ext cx="6542843" cy="1828800"/>
          </a:xfrm>
        </p:spPr>
        <p:txBody>
          <a:bodyPr>
            <a:normAutofit lnSpcReduction="10000"/>
          </a:bodyPr>
          <a:lstStyle/>
          <a:p>
            <a:r>
              <a:rPr lang="pl-PL" sz="2000" spc="10" dirty="0">
                <a:solidFill>
                  <a:schemeClr val="accent4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Tam podjął decyzję o  rozpoczęciu służby w armii tureckiej.</a:t>
            </a:r>
          </a:p>
          <a:p>
            <a:endParaRPr lang="pl-PL" sz="2000" spc="10" dirty="0">
              <a:solidFill>
                <a:schemeClr val="accent4">
                  <a:lumMod val="50000"/>
                </a:schemeClr>
              </a:solidFill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pl-PL" sz="2000" spc="10" dirty="0">
                <a:solidFill>
                  <a:schemeClr val="accent4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Polski generał służył w armii tureckiej w randze marszałka jako </a:t>
            </a:r>
            <a:r>
              <a:rPr lang="pl-PL" sz="2000" spc="10" dirty="0" err="1">
                <a:solidFill>
                  <a:schemeClr val="accent4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Murad</a:t>
            </a:r>
            <a:r>
              <a:rPr lang="pl-PL" sz="2000" spc="10" dirty="0">
                <a:solidFill>
                  <a:schemeClr val="accent4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Pasza.</a:t>
            </a:r>
            <a:endParaRPr lang="pl-PL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F978734-1A8E-8FF4-69D9-71C68BBE756D}"/>
              </a:ext>
            </a:extLst>
          </p:cNvPr>
          <p:cNvSpPr txBox="1"/>
          <p:nvPr/>
        </p:nvSpPr>
        <p:spPr>
          <a:xfrm>
            <a:off x="790008" y="4438836"/>
            <a:ext cx="66360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Jednak wkrótce pod naciskiem nowych sojuszników – Austrii     i Rosji – władze tureckie internowały Bema w Aleppo. </a:t>
            </a:r>
          </a:p>
          <a:p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Jego ostatnią bitwą była obrona miasta przed powstańcami arabskich. </a:t>
            </a:r>
          </a:p>
          <a:p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Znakomita strategia obronna przyniosła mu sławę w Turcji.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096343-F59E-35FD-F9F5-2480E0361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82" y="452761"/>
            <a:ext cx="6272073" cy="2068497"/>
          </a:xfrm>
        </p:spPr>
        <p:txBody>
          <a:bodyPr>
            <a:normAutofit fontScale="90000"/>
          </a:bodyPr>
          <a:lstStyle/>
          <a:p>
            <a:pPr algn="l"/>
            <a:r>
              <a:rPr lang="pl-PL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Józef Bem zmarł 10 grudnia 1850 roku      w Aleppo, w wieku 56 lat na malarię. </a:t>
            </a:r>
            <a:br>
              <a:rPr lang="pl-PL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r>
              <a:rPr lang="pl-PL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Przed śmiercią miał powiedzieć:</a:t>
            </a:r>
            <a:br>
              <a:rPr lang="pl-PL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</a:br>
            <a:r>
              <a:rPr lang="pl-PL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„Polsko, Polsko! Ja cię już nie zbawię”.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7FAAE35-23EB-F669-90ED-8D7C65AB5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4906" y="3284738"/>
            <a:ext cx="6440749" cy="2068498"/>
          </a:xfrm>
        </p:spPr>
        <p:txBody>
          <a:bodyPr>
            <a:normAutofit/>
          </a:bodyPr>
          <a:lstStyle/>
          <a:p>
            <a:pPr algn="l"/>
            <a:r>
              <a:rPr lang="pl-PL" sz="20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Generała pochowano na miejscowym cmentarzu muzułmańskim. </a:t>
            </a:r>
          </a:p>
          <a:p>
            <a:pPr algn="l"/>
            <a:r>
              <a:rPr lang="pl-PL" sz="2000" spc="10" dirty="0">
                <a:solidFill>
                  <a:schemeClr val="accent3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Jego prochy zostały w 1929 roku przewiezione do Polski i złożone z honorami w mauzoleum w rodzinnym Tarnowie</a:t>
            </a:r>
            <a:r>
              <a:rPr lang="pl-PL" sz="20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.</a:t>
            </a:r>
            <a:endParaRPr lang="pl-PL" sz="20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6B0A733-4472-F39B-0313-D74212767E3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1063"/>
          <a:stretch>
            <a:fillRect/>
          </a:stretch>
        </p:blipFill>
        <p:spPr bwMode="auto">
          <a:xfrm>
            <a:off x="7359588" y="754062"/>
            <a:ext cx="3932300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31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10EAFD-7EC0-7F18-EBED-9ACA0934C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608" y="923278"/>
            <a:ext cx="6347607" cy="1553592"/>
          </a:xfrm>
        </p:spPr>
        <p:txBody>
          <a:bodyPr/>
          <a:lstStyle/>
          <a:p>
            <a:r>
              <a:rPr lang="pl-PL" sz="28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Żegnając generała, Cyprian Kamil Norwid napisał wiersz "Bema pamięci rapsod żałobny”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F32B71-4C88-064E-314A-1F9405EF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797" y="2922732"/>
            <a:ext cx="6241816" cy="3116696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9C70A3F-609A-9A59-81F6-72E95C636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220" name="Picture 4" descr="Zobacz obraz źródłowy">
            <a:extLst>
              <a:ext uri="{FF2B5EF4-FFF2-40B4-BE49-F238E27FC236}">
                <a16:creationId xmlns:a16="http://schemas.microsoft.com/office/drawing/2014/main" id="{F261E1C7-E5A0-FFAA-60D0-228FB9FB961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2" r="24822"/>
          <a:stretch>
            <a:fillRect/>
          </a:stretch>
        </p:blipFill>
        <p:spPr bwMode="auto">
          <a:xfrm>
            <a:off x="8121464" y="757315"/>
            <a:ext cx="3063347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6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6E65CB-0095-984E-765C-2ECA77221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384" y="843379"/>
            <a:ext cx="6258831" cy="4492101"/>
          </a:xfrm>
        </p:spPr>
        <p:txBody>
          <a:bodyPr>
            <a:normAutofit/>
          </a:bodyPr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Gelasio"/>
              </a:rPr>
              <a:t>(…) I powleczem korowód, smęcąc ujęte snem grody,</a:t>
            </a:r>
            <a:br>
              <a:rPr lang="pl-PL" b="0" i="0" dirty="0">
                <a:solidFill>
                  <a:srgbClr val="000000"/>
                </a:solidFill>
                <a:effectLst/>
                <a:latin typeface="Gelasio"/>
              </a:rPr>
            </a:br>
            <a:r>
              <a:rPr lang="pl-PL" b="0" i="0" dirty="0">
                <a:solidFill>
                  <a:srgbClr val="000000"/>
                </a:solidFill>
                <a:effectLst/>
                <a:latin typeface="Gelasio"/>
              </a:rPr>
              <a:t>W bramy bijąc urnami, gwizdając w szczerby toporów,</a:t>
            </a:r>
            <a:br>
              <a:rPr lang="pl-PL" b="0" i="0" dirty="0">
                <a:solidFill>
                  <a:srgbClr val="000000"/>
                </a:solidFill>
                <a:effectLst/>
                <a:latin typeface="Gelasio"/>
              </a:rPr>
            </a:br>
            <a:r>
              <a:rPr lang="pl-PL" b="0" i="0" dirty="0">
                <a:solidFill>
                  <a:srgbClr val="000000"/>
                </a:solidFill>
                <a:effectLst/>
                <a:latin typeface="Gelasio"/>
              </a:rPr>
              <a:t>Aż się mury Jerycha porozwalają jak kłody,</a:t>
            </a:r>
            <a:br>
              <a:rPr lang="pl-PL" b="0" i="0" dirty="0">
                <a:solidFill>
                  <a:srgbClr val="000000"/>
                </a:solidFill>
                <a:effectLst/>
                <a:latin typeface="Gelasio"/>
              </a:rPr>
            </a:br>
            <a:r>
              <a:rPr lang="pl-PL" b="0" i="0" dirty="0">
                <a:solidFill>
                  <a:srgbClr val="000000"/>
                </a:solidFill>
                <a:effectLst/>
                <a:latin typeface="Gelasio"/>
              </a:rPr>
              <a:t>Serca zmdlałe ocucą, pleśń z oczu zgarną narody. </a:t>
            </a:r>
            <a:br>
              <a:rPr lang="pl-PL" b="0" i="0" dirty="0">
                <a:solidFill>
                  <a:srgbClr val="000000"/>
                </a:solidFill>
                <a:effectLst/>
                <a:latin typeface="Gelasio"/>
              </a:rPr>
            </a:br>
            <a:r>
              <a:rPr lang="pl-PL" b="0" i="0" dirty="0">
                <a:solidFill>
                  <a:srgbClr val="000000"/>
                </a:solidFill>
                <a:effectLst/>
                <a:latin typeface="Gelasio"/>
              </a:rPr>
              <a:t>. . . . . . . . . . . . . . . .</a:t>
            </a:r>
            <a:br>
              <a:rPr lang="pl-PL" b="0" i="0" dirty="0">
                <a:solidFill>
                  <a:srgbClr val="000000"/>
                </a:solidFill>
                <a:effectLst/>
                <a:latin typeface="Gelasio"/>
              </a:rPr>
            </a:br>
            <a:r>
              <a:rPr lang="pl-PL" b="0" i="0" dirty="0">
                <a:solidFill>
                  <a:srgbClr val="000000"/>
                </a:solidFill>
                <a:effectLst/>
                <a:latin typeface="Gelasio"/>
              </a:rPr>
              <a:t>Dalej — dalej — —</a:t>
            </a:r>
            <a:br>
              <a:rPr lang="pl-PL" b="0" i="0" dirty="0">
                <a:solidFill>
                  <a:srgbClr val="000000"/>
                </a:solidFill>
                <a:effectLst/>
                <a:latin typeface="Gelasio"/>
              </a:rPr>
            </a:br>
            <a:endParaRPr lang="pl-PL" dirty="0"/>
          </a:p>
        </p:txBody>
      </p:sp>
      <p:pic>
        <p:nvPicPr>
          <p:cNvPr id="10248" name="Picture 8" descr="Zobacz obraz źródłowy">
            <a:extLst>
              <a:ext uri="{FF2B5EF4-FFF2-40B4-BE49-F238E27FC236}">
                <a16:creationId xmlns:a16="http://schemas.microsoft.com/office/drawing/2014/main" id="{082BF18A-156B-BD4C-00E3-2263728E9E8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r="1717"/>
          <a:stretch>
            <a:fillRect/>
          </a:stretch>
        </p:blipFill>
        <p:spPr bwMode="auto">
          <a:xfrm>
            <a:off x="7945515" y="808644"/>
            <a:ext cx="3212663" cy="50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11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50B1F0-1186-73CA-BB2B-B76FAEF71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649225"/>
            <a:ext cx="6111241" cy="1362455"/>
          </a:xfrm>
        </p:spPr>
        <p:txBody>
          <a:bodyPr>
            <a:normAutofit/>
          </a:bodyPr>
          <a:lstStyle/>
          <a:p>
            <a:r>
              <a:rPr lang="pl-PL" sz="2000" dirty="0">
                <a:solidFill>
                  <a:schemeClr val="accent4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2000" dirty="0">
                <a:solidFill>
                  <a:schemeClr val="accent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rodził się 14 marca 1794 r. w Tarnowie, </a:t>
            </a:r>
            <a:br>
              <a:rPr lang="pl-PL" sz="2000" dirty="0">
                <a:solidFill>
                  <a:schemeClr val="accent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accent4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mieście leżącym w Galicji, prowincji, która po pierwszym rozbiorze Polski weszła w skład Cesarstwa Austriackiego.</a:t>
            </a:r>
            <a:endParaRPr lang="pl-PL" sz="2000" dirty="0">
              <a:solidFill>
                <a:schemeClr val="accent4"/>
              </a:solidFill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02C9E55-09B2-B6E8-4988-01B5C1E13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6968" y="2304289"/>
            <a:ext cx="6650247" cy="2779944"/>
          </a:xfrm>
        </p:spPr>
        <p:txBody>
          <a:bodyPr>
            <a:normAutofit fontScale="92500" lnSpcReduction="20000"/>
          </a:bodyPr>
          <a:lstStyle/>
          <a:p>
            <a:r>
              <a:rPr lang="pl-PL" sz="2400" spc="1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Gdy miał 15 lat, zaciągnął się do armii Księstwa Warszawskiego</a:t>
            </a:r>
          </a:p>
          <a:p>
            <a:r>
              <a:rPr lang="pl-PL" sz="2400" spc="1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i rozpoczął naukę w Szkole Artylerii i Inżynierów     w Warszawie</a:t>
            </a:r>
            <a:r>
              <a:rPr lang="pl-PL" sz="2400" spc="10" dirty="0">
                <a:solidFill>
                  <a:schemeClr val="accent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</a:p>
          <a:p>
            <a:endParaRPr lang="pl-PL" sz="2400" spc="10" dirty="0">
              <a:solidFill>
                <a:srgbClr val="00000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r>
              <a:rPr lang="pl-PL" sz="2400" dirty="0">
                <a:solidFill>
                  <a:schemeClr val="accent1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Kariera jego była błyskawiczna, po półrocznej nauce otrzymał szlify oficerskie podporucznika</a:t>
            </a:r>
            <a:r>
              <a:rPr lang="pl-PL" sz="1800" dirty="0">
                <a:solidFill>
                  <a:schemeClr val="accent1">
                    <a:lumMod val="50000"/>
                  </a:schemeClr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38" name="Picture 14" descr="Herb">
            <a:extLst>
              <a:ext uri="{FF2B5EF4-FFF2-40B4-BE49-F238E27FC236}">
                <a16:creationId xmlns:a16="http://schemas.microsoft.com/office/drawing/2014/main" id="{25AB3326-1997-66BB-EF78-2CD460F21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24" y="184461"/>
            <a:ext cx="4250143" cy="530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6F9D906-2E27-7B6B-21D1-173173F26BB7}"/>
              </a:ext>
            </a:extLst>
          </p:cNvPr>
          <p:cNvSpPr txBox="1"/>
          <p:nvPr/>
        </p:nvSpPr>
        <p:spPr>
          <a:xfrm>
            <a:off x="8515904" y="5769863"/>
            <a:ext cx="2950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Bemowie herbu Bem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2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E35F3C-EB84-1A4F-6B31-6A5763E5C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1996438" cy="4595708"/>
          </a:xfrm>
        </p:spPr>
        <p:txBody>
          <a:bodyPr>
            <a:normAutofit/>
          </a:bodyPr>
          <a:lstStyle/>
          <a:p>
            <a:r>
              <a:rPr lang="pl-PL" sz="2200" spc="10" dirty="0">
                <a:solidFill>
                  <a:schemeClr val="accent4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Szkołę ukończył</a:t>
            </a:r>
            <a:r>
              <a:rPr lang="pl-PL" sz="2200" spc="10" dirty="0">
                <a:solidFill>
                  <a:schemeClr val="accent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 1812 roku.</a:t>
            </a:r>
            <a:br>
              <a:rPr lang="pl-PL" sz="2200" spc="10" dirty="0">
                <a:solidFill>
                  <a:schemeClr val="accent4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2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 porucznik brał udział w kampanii napoleońskiej przeciwko Rosji.</a:t>
            </a:r>
            <a:r>
              <a:rPr lang="pl-PL" sz="2200" dirty="0">
                <a:solidFill>
                  <a:srgbClr val="666666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</a:t>
            </a:r>
            <a:br>
              <a:rPr lang="pl-PL" sz="2200" dirty="0"/>
            </a:br>
            <a:endParaRPr lang="pl-PL" sz="2200" dirty="0"/>
          </a:p>
        </p:txBody>
      </p:sp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id="{0816458B-3A2A-FE5C-F7F3-AC1CAA007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13" y="603504"/>
            <a:ext cx="8416366" cy="54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2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978288-3DDE-2FA8-3098-5D0AA1576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041400"/>
            <a:ext cx="6241816" cy="2214032"/>
          </a:xfrm>
        </p:spPr>
        <p:txBody>
          <a:bodyPr>
            <a:normAutofit/>
          </a:bodyPr>
          <a:lstStyle/>
          <a:p>
            <a:r>
              <a:rPr lang="pl-PL" sz="2000" spc="10" dirty="0">
                <a:solidFill>
                  <a:schemeClr val="accent4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klęsce Napoleona Bem służył w armii Królestwa Polskiego. </a:t>
            </a:r>
            <a:br>
              <a:rPr lang="pl-PL" sz="2000" spc="10" dirty="0">
                <a:solidFill>
                  <a:schemeClr val="accent4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spc="10" dirty="0">
                <a:solidFill>
                  <a:schemeClr val="accent4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Był wykładowcą w Szkole Zimowej Artylerii                  i prowadził pionierskie doświadczenia z nowym rodzajem rakiet bojowych tzw. </a:t>
            </a:r>
            <a:r>
              <a:rPr lang="pl-PL" sz="2000" u="sng" spc="10" dirty="0">
                <a:solidFill>
                  <a:schemeClr val="accent4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racami kongrewskimi</a:t>
            </a:r>
            <a:r>
              <a:rPr lang="pl-PL" sz="2000" spc="10" dirty="0">
                <a:solidFill>
                  <a:schemeClr val="accent4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pl-PL" sz="2000" spc="10" dirty="0">
                <a:solidFill>
                  <a:schemeClr val="accent4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0D17F5B8-B33A-CFB1-E505-4BDA32FCFB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388" r="33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732C39A-ADC7-CE25-92F3-B47686CE0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0" y="3255432"/>
            <a:ext cx="6520624" cy="2441280"/>
          </a:xfrm>
        </p:spPr>
        <p:txBody>
          <a:bodyPr>
            <a:noAutofit/>
          </a:bodyPr>
          <a:lstStyle/>
          <a:p>
            <a:r>
              <a:rPr lang="pl-PL" sz="2000" spc="10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Miały one mniejszą masę w porównaniu do tradycyjnej artylerii, dzięki czemu rakietnicy byli bardziej mobilni.</a:t>
            </a:r>
            <a:endParaRPr lang="pl-PL" sz="2000" spc="10" dirty="0">
              <a:solidFill>
                <a:srgbClr val="00000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000" spc="10" dirty="0">
              <a:solidFill>
                <a:srgbClr val="000000"/>
              </a:solidFill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Ponadto wybuchające rakiety mogły razić przeciwnika i jednocześnie zapalać ostrzeliwane budynki.</a:t>
            </a:r>
            <a:b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9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4EC36C61-00B7-FDB8-2669-8F220D0B45A1}"/>
              </a:ext>
            </a:extLst>
          </p:cNvPr>
          <p:cNvSpPr txBox="1"/>
          <p:nvPr/>
        </p:nvSpPr>
        <p:spPr>
          <a:xfrm>
            <a:off x="1731146" y="1145218"/>
            <a:ext cx="37374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Sześć lat później Bem został zwolniony z wojska ze względu na zły stan zdrowia.</a:t>
            </a:r>
          </a:p>
          <a:p>
            <a:br>
              <a:rPr lang="pl-PL" sz="20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endParaRPr lang="pl-PL" sz="2000" spc="10" dirty="0">
              <a:solidFill>
                <a:srgbClr val="00000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r>
              <a:rPr lang="pl-PL" sz="20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Przeniósł się do Galicji, gdzie pracował jako dzierżawca majątków ziemskich. </a:t>
            </a:r>
            <a:br>
              <a:rPr lang="pl-PL" sz="20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endParaRPr lang="pl-PL" sz="2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A71E16C-76A4-14C4-B5C3-BC438A182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773" y="1680607"/>
            <a:ext cx="580072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0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3EA6ED-DE12-EB84-B057-5DEFB263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34" y="695743"/>
            <a:ext cx="3391270" cy="1861026"/>
          </a:xfrm>
        </p:spPr>
        <p:txBody>
          <a:bodyPr>
            <a:noAutofit/>
          </a:bodyPr>
          <a:lstStyle/>
          <a:p>
            <a:r>
              <a:rPr lang="pl-PL" sz="2200" spc="1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Do polskiego wojska wrócił w 1831 roku</a:t>
            </a:r>
            <a:br>
              <a:rPr lang="pl-PL" sz="2200" spc="1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pl-PL" sz="2200" spc="1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na wieść o wybuchu </a:t>
            </a:r>
            <a:r>
              <a:rPr lang="pl-PL" sz="2200" u="sng" spc="1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powstania listopadowego</a:t>
            </a:r>
            <a:r>
              <a:rPr lang="pl-PL" sz="2400" spc="1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r>
              <a:rPr lang="pl-PL" sz="24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endParaRPr lang="pl-PL" sz="24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102B033-EC4F-3D5F-62D4-B132D8F17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134" y="3255431"/>
            <a:ext cx="3320249" cy="2080049"/>
          </a:xfrm>
        </p:spPr>
        <p:txBody>
          <a:bodyPr/>
          <a:lstStyle/>
          <a:p>
            <a:r>
              <a:rPr lang="pl-PL" sz="20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„Spieszę tam, gdzie mój obowiązek i czucie woła” – napisał Bem w liście do jednego z przyjaciół</a:t>
            </a:r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endParaRPr lang="pl-PL" dirty="0"/>
          </a:p>
        </p:txBody>
      </p:sp>
      <p:pic>
        <p:nvPicPr>
          <p:cNvPr id="9" name="Symbol zastępczy obrazu 8">
            <a:extLst>
              <a:ext uri="{FF2B5EF4-FFF2-40B4-BE49-F238E27FC236}">
                <a16:creationId xmlns:a16="http://schemas.microsoft.com/office/drawing/2014/main" id="{5A7D7D20-C68E-392E-DBFF-11BC7435E8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87" r="87"/>
          <a:stretch>
            <a:fillRect/>
          </a:stretch>
        </p:blipFill>
        <p:spPr>
          <a:xfrm>
            <a:off x="4362450" y="935038"/>
            <a:ext cx="7154863" cy="477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18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CB675-F032-A797-5347-56BAE2D92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949" y="621437"/>
            <a:ext cx="6818050" cy="1926453"/>
          </a:xfrm>
        </p:spPr>
        <p:txBody>
          <a:bodyPr>
            <a:noAutofit/>
          </a:bodyPr>
          <a:lstStyle/>
          <a:p>
            <a:r>
              <a:rPr lang="pl-PL" sz="2000" spc="1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Awansowano go do stopnia majora i powierzono dowództwo 4 Baterii Artylerii Lekkokonnej. – </a:t>
            </a:r>
            <a:br>
              <a:rPr lang="pl-PL" sz="2000" spc="1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br>
              <a:rPr lang="pl-PL" sz="2000" spc="1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</a:br>
            <a:r>
              <a:rPr lang="pl-PL" sz="2000" spc="10" dirty="0">
                <a:solidFill>
                  <a:schemeClr val="accent2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Walcząc na jej czele, wsławił się odwagą i brawurą oraz umiejętnym wykorzystaniem artylerii konnej na polu walki</a:t>
            </a:r>
            <a:endParaRPr lang="pl-PL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 descr="Zobacz obraz źródłowy">
            <a:extLst>
              <a:ext uri="{FF2B5EF4-FFF2-40B4-BE49-F238E27FC236}">
                <a16:creationId xmlns:a16="http://schemas.microsoft.com/office/drawing/2014/main" id="{EB91B8FD-493A-2EEF-B3A5-00F25324AB5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6" b="10956"/>
          <a:stretch>
            <a:fillRect/>
          </a:stretch>
        </p:blipFill>
        <p:spPr bwMode="auto">
          <a:xfrm>
            <a:off x="2865469" y="2663301"/>
            <a:ext cx="8401019" cy="34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3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AE3619-2BA0-A160-7EF4-613D09F0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278" y="665825"/>
            <a:ext cx="10345444" cy="805464"/>
          </a:xfrm>
        </p:spPr>
        <p:txBody>
          <a:bodyPr>
            <a:normAutofit fontScale="90000"/>
          </a:bodyPr>
          <a:lstStyle/>
          <a:p>
            <a:r>
              <a:rPr lang="pl-PL" sz="2000" spc="10" dirty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bitwie pod Iganiami brawurowa szarża artyleryjska żołnierzy mjr. Bema przyczyniła się do błyskotliwego zwycięstwa Polski,</a:t>
            </a:r>
            <a:br>
              <a:rPr lang="pl-PL" sz="2000" spc="10" dirty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CC8BA27-A18F-9161-9ED7-4E9BD8EC7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3484" y="5590528"/>
            <a:ext cx="10108706" cy="452723"/>
          </a:xfrm>
        </p:spPr>
        <p:txBody>
          <a:bodyPr/>
          <a:lstStyle/>
          <a:p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spc="10" dirty="0">
                <a:solidFill>
                  <a:schemeClr val="accent5">
                    <a:lumMod val="50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1800" u="sng" spc="10" dirty="0">
                <a:solidFill>
                  <a:srgbClr val="0000FF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pod Ostrołęką śmiałe ataki lekkiej artylerii uratowały polską armię przed całkowitym rozbiciem</a:t>
            </a:r>
            <a:r>
              <a:rPr lang="pl-PL" sz="1800" spc="1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pl-PL" dirty="0"/>
          </a:p>
        </p:txBody>
      </p:sp>
      <p:pic>
        <p:nvPicPr>
          <p:cNvPr id="6146" name="Picture 2" descr="Zobacz obraz źródłowy">
            <a:extLst>
              <a:ext uri="{FF2B5EF4-FFF2-40B4-BE49-F238E27FC236}">
                <a16:creationId xmlns:a16="http://schemas.microsoft.com/office/drawing/2014/main" id="{10CCE6FF-6C4C-BE7F-FA74-02E3A199E47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2" b="22182"/>
          <a:stretch>
            <a:fillRect/>
          </a:stretch>
        </p:blipFill>
        <p:spPr bwMode="auto">
          <a:xfrm>
            <a:off x="1159522" y="1367161"/>
            <a:ext cx="101092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671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86E4D5-355B-92C9-1954-C0C98B4B8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34" y="1041399"/>
            <a:ext cx="6676081" cy="2278849"/>
          </a:xfrm>
        </p:spPr>
        <p:txBody>
          <a:bodyPr>
            <a:normAutofit fontScale="90000"/>
          </a:bodyPr>
          <a:lstStyle/>
          <a:p>
            <a:r>
              <a:rPr lang="pl-PL" sz="24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Józef Bem wziął też udział w obronie Warszawy walcząc na szańcach Woli.</a:t>
            </a:r>
            <a:br>
              <a:rPr lang="pl-PL" sz="24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spc="1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te dokonania dostał nominację na generała brygady i Złoty Krzyż Virtuti Militari.</a:t>
            </a:r>
            <a:br>
              <a:rPr lang="pl-PL" sz="24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Symbol zastępczy obrazu 4">
            <a:extLst>
              <a:ext uri="{FF2B5EF4-FFF2-40B4-BE49-F238E27FC236}">
                <a16:creationId xmlns:a16="http://schemas.microsoft.com/office/drawing/2014/main" id="{E1F89649-6901-B1FC-BB50-4E8A963BC5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93" r="293"/>
          <a:stretch>
            <a:fillRect/>
          </a:stretch>
        </p:blipFill>
        <p:spPr>
          <a:xfrm>
            <a:off x="7537450" y="1041400"/>
            <a:ext cx="3621088" cy="47752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483841F-C408-D8FF-25F4-B79F3AFA9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550" y="3320248"/>
            <a:ext cx="5243743" cy="29496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725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8.3|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6|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6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8|3.5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7.1|2.3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zny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zny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zny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258</TotalTime>
  <Words>800</Words>
  <Application>Microsoft Office PowerPoint</Application>
  <PresentationFormat>Panoramiczny</PresentationFormat>
  <Paragraphs>47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6" baseType="lpstr">
      <vt:lpstr>Arial</vt:lpstr>
      <vt:lpstr>Calibri</vt:lpstr>
      <vt:lpstr>Garamond</vt:lpstr>
      <vt:lpstr>Gelasio</vt:lpstr>
      <vt:lpstr>Roboto</vt:lpstr>
      <vt:lpstr>Segoe UI</vt:lpstr>
      <vt:lpstr>Times New Roman</vt:lpstr>
      <vt:lpstr>Verdana</vt:lpstr>
      <vt:lpstr>Organiczny</vt:lpstr>
      <vt:lpstr>GENERAŁ  JÓZEF BEM</vt:lpstr>
      <vt:lpstr>Urodził się 14 marca 1794 r. w Tarnowie,  mieście leżącym w Galicji, prowincji, która po pierwszym rozbiorze Polski weszła w skład Cesarstwa Austriackiego.</vt:lpstr>
      <vt:lpstr>Szkołę ukończył w 1812 roku.  Jako porucznik brał udział w kampanii napoleońskiej przeciwko Rosji.  </vt:lpstr>
      <vt:lpstr>Po klęsce Napoleona Bem służył w armii Królestwa Polskiego.  Był wykładowcą w Szkole Zimowej Artylerii                  i prowadził pionierskie doświadczenia z nowym rodzajem rakiet bojowych tzw. racami kongrewskimi.  </vt:lpstr>
      <vt:lpstr>Prezentacja programu PowerPoint</vt:lpstr>
      <vt:lpstr>Do polskiego wojska wrócił w 1831 roku  na wieść o wybuchu powstania listopadowego. </vt:lpstr>
      <vt:lpstr>Awansowano go do stopnia majora i powierzono dowództwo 4 Baterii Artylerii Lekkokonnej. –   Walcząc na jej czele, wsławił się odwagą i brawurą oraz umiejętnym wykorzystaniem artylerii konnej na polu walki</vt:lpstr>
      <vt:lpstr>W bitwie pod Iganiami brawurowa szarża artyleryjska żołnierzy mjr. Bema przyczyniła się do błyskotliwego zwycięstwa Polski, </vt:lpstr>
      <vt:lpstr>Józef Bem wziął też udział w obronie Warszawy walcząc na szańcach Woli.   Za te dokonania dostał nominację na generała brygady i Złoty Krzyż Virtuti Militari. </vt:lpstr>
      <vt:lpstr>Po upadku powstania Bem wyemigrował do Francji.   Kiedy w 1848 roku Europę ogarnęła Wiosna Ludów, czyli liczne zbrojne zrywy rewolucyjne  i narodowe, Bem przyłączył się do walk.   </vt:lpstr>
      <vt:lpstr>Jesienią 1848 roku gen. Bem w Wiedniu stanął na czele wojsk rewolucyjnych broniących miasta przed siłami cesarskimi.   Niestety, 31 października stolica monarchii habsburskiej skapitulowała, a Bem przedostał się na Węgry ogarnięte powstaniem przeciwko Austriakom. </vt:lpstr>
      <vt:lpstr>Przywódca powstania Lajos Kossuth powierzył Bemowi naczelne dowództwo armii węgierskiej w Siedmiogrodzie. Polski generał okazał się znakomitym dowódcą. –   </vt:lpstr>
      <vt:lpstr>Bem zreorganizował od nowa rozbitą armię węgierską i na jej czele w ciągu trzech miesięcy odniósł ponad 30 zwycięstw nad Austriakami.   Do marca 1849 roku udało mu się wyprzeć ich z Siedmiogrodu. </vt:lpstr>
      <vt:lpstr>Rok później powstanie upadło, a armia węgierska została pokonana przez przeważające siły austriacko-rosyjskie.  Józef Bem wraz z niedobitkami znalazł schronienie          w Turcji.  </vt:lpstr>
      <vt:lpstr>Józef Bem zmarł 10 grudnia 1850 roku      w Aleppo, w wieku 56 lat na malarię.  Przed śmiercią miał powiedzieć:  „Polsko, Polsko! Ja cię już nie zbawię”.</vt:lpstr>
      <vt:lpstr>Żegnając generała, Cyprian Kamil Norwid napisał wiersz "Bema pamięci rapsod żałobny”</vt:lpstr>
      <vt:lpstr>(…) I powleczem korowód, smęcąc ujęte snem grody, W bramy bijąc urnami, gwizdając w szczerby toporów, Aż się mury Jerycha porozwalają jak kłody, Serca zmdlałe ocucą, pleśń z oczu zgarną narody.  . . . . . . . . . . . . . . . . Dalej — dalej — —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GENERAŁ  JÓZEF BEM</dc:title>
  <dc:creator>Paulina K</dc:creator>
  <cp:lastModifiedBy>Edward Ryś</cp:lastModifiedBy>
  <cp:revision>5</cp:revision>
  <dcterms:created xsi:type="dcterms:W3CDTF">2022-11-03T16:34:17Z</dcterms:created>
  <dcterms:modified xsi:type="dcterms:W3CDTF">2022-11-05T13:14:47Z</dcterms:modified>
</cp:coreProperties>
</file>