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95" r:id="rId4"/>
    <p:sldId id="294" r:id="rId5"/>
    <p:sldId id="269" r:id="rId6"/>
    <p:sldId id="293" r:id="rId7"/>
    <p:sldId id="300" r:id="rId8"/>
    <p:sldId id="298" r:id="rId9"/>
    <p:sldId id="270" r:id="rId10"/>
    <p:sldId id="276" r:id="rId11"/>
    <p:sldId id="274" r:id="rId12"/>
    <p:sldId id="261" r:id="rId13"/>
    <p:sldId id="259" r:id="rId14"/>
    <p:sldId id="277" r:id="rId15"/>
    <p:sldId id="290" r:id="rId16"/>
    <p:sldId id="272" r:id="rId17"/>
    <p:sldId id="273" r:id="rId18"/>
    <p:sldId id="262" r:id="rId19"/>
    <p:sldId id="263" r:id="rId20"/>
    <p:sldId id="301" r:id="rId21"/>
    <p:sldId id="304" r:id="rId22"/>
    <p:sldId id="264" r:id="rId23"/>
    <p:sldId id="299" r:id="rId24"/>
    <p:sldId id="281" r:id="rId25"/>
    <p:sldId id="296" r:id="rId26"/>
    <p:sldId id="297" r:id="rId27"/>
    <p:sldId id="302" r:id="rId28"/>
    <p:sldId id="303" r:id="rId29"/>
    <p:sldId id="278" r:id="rId30"/>
  </p:sldIdLst>
  <p:sldSz cx="9144000" cy="6858000" type="screen4x3"/>
  <p:notesSz cx="7102475" cy="10234613"/>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348" autoAdjust="0"/>
  </p:normalViewPr>
  <p:slideViewPr>
    <p:cSldViewPr>
      <p:cViewPr>
        <p:scale>
          <a:sx n="100" d="100"/>
          <a:sy n="100" d="100"/>
        </p:scale>
        <p:origin x="-109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DFA3328-48E2-4138-B1FD-4A25971F0BD9}"/>
              </a:ext>
            </a:extLst>
          </p:cNvPr>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atin typeface="Arial" charset="0"/>
              </a:defRPr>
            </a:lvl1pPr>
          </a:lstStyle>
          <a:p>
            <a:pPr>
              <a:defRPr/>
            </a:pPr>
            <a:endParaRPr lang="pl-PL"/>
          </a:p>
        </p:txBody>
      </p:sp>
      <p:sp>
        <p:nvSpPr>
          <p:cNvPr id="3" name="Symbol zastępczy daty 2">
            <a:extLst>
              <a:ext uri="{FF2B5EF4-FFF2-40B4-BE49-F238E27FC236}">
                <a16:creationId xmlns:a16="http://schemas.microsoft.com/office/drawing/2014/main" id="{BEE924A9-F501-4EA2-9A83-AB6C03F61287}"/>
              </a:ext>
            </a:extLst>
          </p:cNvPr>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atin typeface="Arial" charset="0"/>
              </a:defRPr>
            </a:lvl1pPr>
          </a:lstStyle>
          <a:p>
            <a:pPr>
              <a:defRPr/>
            </a:pPr>
            <a:fld id="{B9CFFC6C-3C33-4300-9049-D9EA3367FB45}" type="datetimeFigureOut">
              <a:rPr lang="pl-PL"/>
              <a:pPr>
                <a:defRPr/>
              </a:pPr>
              <a:t>2018-09-04</a:t>
            </a:fld>
            <a:endParaRPr lang="pl-PL"/>
          </a:p>
        </p:txBody>
      </p:sp>
      <p:sp>
        <p:nvSpPr>
          <p:cNvPr id="4" name="Symbol zastępczy obrazu slajdu 3">
            <a:extLst>
              <a:ext uri="{FF2B5EF4-FFF2-40B4-BE49-F238E27FC236}">
                <a16:creationId xmlns:a16="http://schemas.microsoft.com/office/drawing/2014/main" id="{701B91F3-5475-41E1-BB5E-072C8370AE71}"/>
              </a:ext>
            </a:extLst>
          </p:cNvPr>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374E2E9D-B299-460A-B325-5048325771AF}"/>
              </a:ext>
            </a:extLst>
          </p:cNvPr>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1DDF69B5-6890-49AF-A149-3C9654FC4E28}"/>
              </a:ext>
            </a:extLst>
          </p:cNvPr>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atin typeface="Arial" charset="0"/>
              </a:defRPr>
            </a:lvl1pPr>
          </a:lstStyle>
          <a:p>
            <a:pPr>
              <a:defRPr/>
            </a:pPr>
            <a:endParaRPr lang="pl-PL"/>
          </a:p>
        </p:txBody>
      </p:sp>
      <p:sp>
        <p:nvSpPr>
          <p:cNvPr id="7" name="Symbol zastępczy numeru slajdu 6">
            <a:extLst>
              <a:ext uri="{FF2B5EF4-FFF2-40B4-BE49-F238E27FC236}">
                <a16:creationId xmlns:a16="http://schemas.microsoft.com/office/drawing/2014/main" id="{736AABD8-F0D7-4C68-8A0F-627C6CF4DA5F}"/>
              </a:ext>
            </a:extLst>
          </p:cNvPr>
          <p:cNvSpPr>
            <a:spLocks noGrp="1"/>
          </p:cNvSpPr>
          <p:nvPr>
            <p:ph type="sldNum" sz="quarter" idx="5"/>
          </p:nvPr>
        </p:nvSpPr>
        <p:spPr>
          <a:xfrm>
            <a:off x="4022725" y="9721850"/>
            <a:ext cx="3078163"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595FEE-980B-407C-B4A9-348D8604F637}" type="slidenum">
              <a:rPr lang="pl-PL" altLang="fr-FR"/>
              <a:pPr/>
              <a:t>‹#›</a:t>
            </a:fld>
            <a:endParaRPr lang="pl-PL"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a:extLst>
              <a:ext uri="{FF2B5EF4-FFF2-40B4-BE49-F238E27FC236}">
                <a16:creationId xmlns:a16="http://schemas.microsoft.com/office/drawing/2014/main" id="{75756977-623B-4C71-A5CC-78EEB6FBE7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ymbol zastępczy notatek 2">
            <a:extLst>
              <a:ext uri="{FF2B5EF4-FFF2-40B4-BE49-F238E27FC236}">
                <a16:creationId xmlns:a16="http://schemas.microsoft.com/office/drawing/2014/main" id="{87665DE6-0F30-431C-94CD-65E35B7F3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Symbol zastępczy numeru slajdu 3">
            <a:extLst>
              <a:ext uri="{FF2B5EF4-FFF2-40B4-BE49-F238E27FC236}">
                <a16:creationId xmlns:a16="http://schemas.microsoft.com/office/drawing/2014/main" id="{3869F17F-27A2-4A69-AFC3-8531D695D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97F9A4-52BB-4277-8D1A-5E5CF1C8DC41}" type="slidenum">
              <a:rPr lang="pl-PL" altLang="fr-FR"/>
              <a:pPr eaLnBrk="1" hangingPunct="1"/>
              <a:t>1</a:t>
            </a:fld>
            <a:endParaRPr lang="pl-PL"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a:extLst>
              <a:ext uri="{FF2B5EF4-FFF2-40B4-BE49-F238E27FC236}">
                <a16:creationId xmlns:a16="http://schemas.microsoft.com/office/drawing/2014/main" id="{BCB5ED9C-DB91-44F1-B230-858F52A122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a:extLst>
              <a:ext uri="{FF2B5EF4-FFF2-40B4-BE49-F238E27FC236}">
                <a16:creationId xmlns:a16="http://schemas.microsoft.com/office/drawing/2014/main" id="{B0FB2804-EBA9-4044-ABCD-F09FBA5E4F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3796" name="Symbol zastępczy numeru slajdu 3">
            <a:extLst>
              <a:ext uri="{FF2B5EF4-FFF2-40B4-BE49-F238E27FC236}">
                <a16:creationId xmlns:a16="http://schemas.microsoft.com/office/drawing/2014/main" id="{7924925B-2C3C-4776-99CD-C26FE6AD7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9D3F43-48B2-4B10-A1CB-7A88506C84FE}" type="slidenum">
              <a:rPr lang="pl-PL" altLang="fr-FR"/>
              <a:pPr eaLnBrk="1" hangingPunct="1"/>
              <a:t>2</a:t>
            </a:fld>
            <a:endParaRPr lang="pl-PL"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1999C063-DEF5-4781-BC2B-9556FF5C95CC}"/>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21E2D25A-FC10-4224-B595-8CC58ADC3119}"/>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F2FE186-600A-41A5-99C9-7300FFFB3177}"/>
              </a:ext>
            </a:extLst>
          </p:cNvPr>
          <p:cNvSpPr>
            <a:spLocks noGrp="1"/>
          </p:cNvSpPr>
          <p:nvPr>
            <p:ph type="sldNum" sz="quarter" idx="12"/>
          </p:nvPr>
        </p:nvSpPr>
        <p:spPr/>
        <p:txBody>
          <a:bodyPr/>
          <a:lstStyle>
            <a:lvl1pPr>
              <a:defRPr/>
            </a:lvl1pPr>
          </a:lstStyle>
          <a:p>
            <a:fld id="{C2F95978-CDD0-487B-9694-45EEBBFEF1DB}" type="slidenum">
              <a:rPr lang="pl-PL" altLang="fr-FR"/>
              <a:pPr/>
              <a:t>‹#›</a:t>
            </a:fld>
            <a:endParaRPr lang="pl-PL" altLang="fr-FR"/>
          </a:p>
        </p:txBody>
      </p:sp>
    </p:spTree>
    <p:extLst>
      <p:ext uri="{BB962C8B-B14F-4D97-AF65-F5344CB8AC3E}">
        <p14:creationId xmlns:p14="http://schemas.microsoft.com/office/powerpoint/2010/main" val="42421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40DEE7B-2FE7-465F-B734-E2A529BA55D3}"/>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50690C1D-A395-43BA-A734-C1BDA0B97C7B}"/>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3F1D769B-6135-4177-A24E-64D907415C12}"/>
              </a:ext>
            </a:extLst>
          </p:cNvPr>
          <p:cNvSpPr>
            <a:spLocks noGrp="1"/>
          </p:cNvSpPr>
          <p:nvPr>
            <p:ph type="sldNum" sz="quarter" idx="12"/>
          </p:nvPr>
        </p:nvSpPr>
        <p:spPr/>
        <p:txBody>
          <a:bodyPr/>
          <a:lstStyle>
            <a:lvl1pPr>
              <a:defRPr/>
            </a:lvl1pPr>
          </a:lstStyle>
          <a:p>
            <a:fld id="{7605C70D-22A1-4006-8BC6-0F1186867F3B}" type="slidenum">
              <a:rPr lang="pl-PL" altLang="fr-FR"/>
              <a:pPr/>
              <a:t>‹#›</a:t>
            </a:fld>
            <a:endParaRPr lang="pl-PL" altLang="fr-FR"/>
          </a:p>
        </p:txBody>
      </p:sp>
    </p:spTree>
    <p:extLst>
      <p:ext uri="{BB962C8B-B14F-4D97-AF65-F5344CB8AC3E}">
        <p14:creationId xmlns:p14="http://schemas.microsoft.com/office/powerpoint/2010/main" val="25491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E5EDE26-C8E9-4CF7-8245-86886FF7E440}"/>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B561BE4D-0241-4365-98C1-E5447110ABD6}"/>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ABF3C74-7A3D-4552-840E-5C97DBDF2175}"/>
              </a:ext>
            </a:extLst>
          </p:cNvPr>
          <p:cNvSpPr>
            <a:spLocks noGrp="1"/>
          </p:cNvSpPr>
          <p:nvPr>
            <p:ph type="sldNum" sz="quarter" idx="12"/>
          </p:nvPr>
        </p:nvSpPr>
        <p:spPr/>
        <p:txBody>
          <a:bodyPr/>
          <a:lstStyle>
            <a:lvl1pPr>
              <a:defRPr/>
            </a:lvl1pPr>
          </a:lstStyle>
          <a:p>
            <a:fld id="{74E878DF-7311-48D9-9654-21A2F8E635DF}" type="slidenum">
              <a:rPr lang="pl-PL" altLang="fr-FR"/>
              <a:pPr/>
              <a:t>‹#›</a:t>
            </a:fld>
            <a:endParaRPr lang="pl-PL" altLang="fr-FR"/>
          </a:p>
        </p:txBody>
      </p:sp>
    </p:spTree>
    <p:extLst>
      <p:ext uri="{BB962C8B-B14F-4D97-AF65-F5344CB8AC3E}">
        <p14:creationId xmlns:p14="http://schemas.microsoft.com/office/powerpoint/2010/main" val="254657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9C33F1A-B09E-430B-B625-380609B4FE8B}"/>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C660B429-5C27-469D-AC83-10E733029844}"/>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4F647B1D-B8B5-44DA-BBCF-1AA8F13224C6}"/>
              </a:ext>
            </a:extLst>
          </p:cNvPr>
          <p:cNvSpPr>
            <a:spLocks noGrp="1"/>
          </p:cNvSpPr>
          <p:nvPr>
            <p:ph type="sldNum" sz="quarter" idx="12"/>
          </p:nvPr>
        </p:nvSpPr>
        <p:spPr/>
        <p:txBody>
          <a:bodyPr/>
          <a:lstStyle>
            <a:lvl1pPr>
              <a:defRPr/>
            </a:lvl1pPr>
          </a:lstStyle>
          <a:p>
            <a:fld id="{6BBD4742-1DD5-4052-911C-2F613EBAAA86}" type="slidenum">
              <a:rPr lang="pl-PL" altLang="fr-FR"/>
              <a:pPr/>
              <a:t>‹#›</a:t>
            </a:fld>
            <a:endParaRPr lang="pl-PL" altLang="fr-FR"/>
          </a:p>
        </p:txBody>
      </p:sp>
    </p:spTree>
    <p:extLst>
      <p:ext uri="{BB962C8B-B14F-4D97-AF65-F5344CB8AC3E}">
        <p14:creationId xmlns:p14="http://schemas.microsoft.com/office/powerpoint/2010/main" val="217368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C818F87-77DF-4EF5-9D4D-05CE80895C15}"/>
              </a:ext>
            </a:extLst>
          </p:cNvPr>
          <p:cNvSpPr>
            <a:spLocks noGrp="1"/>
          </p:cNvSpPr>
          <p:nvPr>
            <p:ph type="dt" sz="half" idx="10"/>
          </p:nvPr>
        </p:nvSpPr>
        <p:spPr/>
        <p:txBody>
          <a:bodyPr/>
          <a:lstStyle>
            <a:lvl1pPr>
              <a:defRPr/>
            </a:lvl1pPr>
          </a:lstStyle>
          <a:p>
            <a:pPr>
              <a:defRPr/>
            </a:pPr>
            <a:endParaRPr lang="pl-PL"/>
          </a:p>
        </p:txBody>
      </p:sp>
      <p:sp>
        <p:nvSpPr>
          <p:cNvPr id="5" name="Symbol zastępczy stopki 4">
            <a:extLst>
              <a:ext uri="{FF2B5EF4-FFF2-40B4-BE49-F238E27FC236}">
                <a16:creationId xmlns:a16="http://schemas.microsoft.com/office/drawing/2014/main" id="{5DFEEB64-778C-4535-BFBA-A310E32A427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730C9502-68F7-4212-B539-5A799CF8F8C3}"/>
              </a:ext>
            </a:extLst>
          </p:cNvPr>
          <p:cNvSpPr>
            <a:spLocks noGrp="1"/>
          </p:cNvSpPr>
          <p:nvPr>
            <p:ph type="sldNum" sz="quarter" idx="12"/>
          </p:nvPr>
        </p:nvSpPr>
        <p:spPr/>
        <p:txBody>
          <a:bodyPr/>
          <a:lstStyle>
            <a:lvl1pPr>
              <a:defRPr/>
            </a:lvl1pPr>
          </a:lstStyle>
          <a:p>
            <a:fld id="{5FD85965-0394-4970-B628-7D1844384CCA}" type="slidenum">
              <a:rPr lang="pl-PL" altLang="fr-FR"/>
              <a:pPr/>
              <a:t>‹#›</a:t>
            </a:fld>
            <a:endParaRPr lang="pl-PL" altLang="fr-FR"/>
          </a:p>
        </p:txBody>
      </p:sp>
    </p:spTree>
    <p:extLst>
      <p:ext uri="{BB962C8B-B14F-4D97-AF65-F5344CB8AC3E}">
        <p14:creationId xmlns:p14="http://schemas.microsoft.com/office/powerpoint/2010/main" val="55045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839A7F0C-6FF5-45B2-A2CE-BE69BA6506B3}"/>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C2BFB6E5-9888-4FD8-AD16-54DE51C963D6}"/>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6F86E62B-91BB-47CD-9A35-9BC29F9C1AD7}"/>
              </a:ext>
            </a:extLst>
          </p:cNvPr>
          <p:cNvSpPr>
            <a:spLocks noGrp="1"/>
          </p:cNvSpPr>
          <p:nvPr>
            <p:ph type="sldNum" sz="quarter" idx="12"/>
          </p:nvPr>
        </p:nvSpPr>
        <p:spPr/>
        <p:txBody>
          <a:bodyPr/>
          <a:lstStyle>
            <a:lvl1pPr>
              <a:defRPr/>
            </a:lvl1pPr>
          </a:lstStyle>
          <a:p>
            <a:fld id="{5A9E8627-42F5-43D1-AD61-CC8C4E1CC0BF}" type="slidenum">
              <a:rPr lang="pl-PL" altLang="fr-FR"/>
              <a:pPr/>
              <a:t>‹#›</a:t>
            </a:fld>
            <a:endParaRPr lang="pl-PL" altLang="fr-FR"/>
          </a:p>
        </p:txBody>
      </p:sp>
    </p:spTree>
    <p:extLst>
      <p:ext uri="{BB962C8B-B14F-4D97-AF65-F5344CB8AC3E}">
        <p14:creationId xmlns:p14="http://schemas.microsoft.com/office/powerpoint/2010/main" val="412032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CFD9C623-25D6-4940-8E16-6429AE011403}"/>
              </a:ext>
            </a:extLst>
          </p:cNvPr>
          <p:cNvSpPr>
            <a:spLocks noGrp="1"/>
          </p:cNvSpPr>
          <p:nvPr>
            <p:ph type="dt" sz="half" idx="10"/>
          </p:nvPr>
        </p:nvSpPr>
        <p:spPr/>
        <p:txBody>
          <a:bodyPr/>
          <a:lstStyle>
            <a:lvl1pPr>
              <a:defRPr/>
            </a:lvl1pPr>
          </a:lstStyle>
          <a:p>
            <a:pPr>
              <a:defRPr/>
            </a:pPr>
            <a:endParaRPr lang="pl-PL"/>
          </a:p>
        </p:txBody>
      </p:sp>
      <p:sp>
        <p:nvSpPr>
          <p:cNvPr id="8" name="Symbol zastępczy stopki 4">
            <a:extLst>
              <a:ext uri="{FF2B5EF4-FFF2-40B4-BE49-F238E27FC236}">
                <a16:creationId xmlns:a16="http://schemas.microsoft.com/office/drawing/2014/main" id="{7ABA9584-DCA1-4A11-BACF-018AD977EEAC}"/>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4EE053FB-C11A-4422-AB6C-2B43DAF43B7D}"/>
              </a:ext>
            </a:extLst>
          </p:cNvPr>
          <p:cNvSpPr>
            <a:spLocks noGrp="1"/>
          </p:cNvSpPr>
          <p:nvPr>
            <p:ph type="sldNum" sz="quarter" idx="12"/>
          </p:nvPr>
        </p:nvSpPr>
        <p:spPr/>
        <p:txBody>
          <a:bodyPr/>
          <a:lstStyle>
            <a:lvl1pPr>
              <a:defRPr/>
            </a:lvl1pPr>
          </a:lstStyle>
          <a:p>
            <a:fld id="{A0F636A6-D3C4-4A99-910C-F069349D7A64}" type="slidenum">
              <a:rPr lang="pl-PL" altLang="fr-FR"/>
              <a:pPr/>
              <a:t>‹#›</a:t>
            </a:fld>
            <a:endParaRPr lang="pl-PL" altLang="fr-FR"/>
          </a:p>
        </p:txBody>
      </p:sp>
    </p:spTree>
    <p:extLst>
      <p:ext uri="{BB962C8B-B14F-4D97-AF65-F5344CB8AC3E}">
        <p14:creationId xmlns:p14="http://schemas.microsoft.com/office/powerpoint/2010/main" val="18687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907A3419-1D03-444D-8FA0-B3E7DC63DE16}"/>
              </a:ext>
            </a:extLst>
          </p:cNvPr>
          <p:cNvSpPr>
            <a:spLocks noGrp="1"/>
          </p:cNvSpPr>
          <p:nvPr>
            <p:ph type="dt" sz="half" idx="10"/>
          </p:nvPr>
        </p:nvSpPr>
        <p:spPr/>
        <p:txBody>
          <a:bodyPr/>
          <a:lstStyle>
            <a:lvl1pPr>
              <a:defRPr/>
            </a:lvl1pPr>
          </a:lstStyle>
          <a:p>
            <a:pPr>
              <a:defRPr/>
            </a:pPr>
            <a:endParaRPr lang="pl-PL"/>
          </a:p>
        </p:txBody>
      </p:sp>
      <p:sp>
        <p:nvSpPr>
          <p:cNvPr id="4" name="Symbol zastępczy stopki 4">
            <a:extLst>
              <a:ext uri="{FF2B5EF4-FFF2-40B4-BE49-F238E27FC236}">
                <a16:creationId xmlns:a16="http://schemas.microsoft.com/office/drawing/2014/main" id="{92EF76C9-46D8-45D8-99A8-12FF99E73EEA}"/>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FB3EEFB9-B90F-4D89-B389-8F1AF0F84FCB}"/>
              </a:ext>
            </a:extLst>
          </p:cNvPr>
          <p:cNvSpPr>
            <a:spLocks noGrp="1"/>
          </p:cNvSpPr>
          <p:nvPr>
            <p:ph type="sldNum" sz="quarter" idx="12"/>
          </p:nvPr>
        </p:nvSpPr>
        <p:spPr/>
        <p:txBody>
          <a:bodyPr/>
          <a:lstStyle>
            <a:lvl1pPr>
              <a:defRPr/>
            </a:lvl1pPr>
          </a:lstStyle>
          <a:p>
            <a:fld id="{80126911-471A-4366-9DFF-713326B65D1D}" type="slidenum">
              <a:rPr lang="pl-PL" altLang="fr-FR"/>
              <a:pPr/>
              <a:t>‹#›</a:t>
            </a:fld>
            <a:endParaRPr lang="pl-PL" altLang="fr-FR"/>
          </a:p>
        </p:txBody>
      </p:sp>
    </p:spTree>
    <p:extLst>
      <p:ext uri="{BB962C8B-B14F-4D97-AF65-F5344CB8AC3E}">
        <p14:creationId xmlns:p14="http://schemas.microsoft.com/office/powerpoint/2010/main" val="61967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CFD1BD92-5246-46C0-B0B3-78BA6C68228E}"/>
              </a:ext>
            </a:extLst>
          </p:cNvPr>
          <p:cNvSpPr>
            <a:spLocks noGrp="1"/>
          </p:cNvSpPr>
          <p:nvPr>
            <p:ph type="dt" sz="half" idx="10"/>
          </p:nvPr>
        </p:nvSpPr>
        <p:spPr/>
        <p:txBody>
          <a:bodyPr/>
          <a:lstStyle>
            <a:lvl1pPr>
              <a:defRPr/>
            </a:lvl1pPr>
          </a:lstStyle>
          <a:p>
            <a:pPr>
              <a:defRPr/>
            </a:pPr>
            <a:endParaRPr lang="pl-PL"/>
          </a:p>
        </p:txBody>
      </p:sp>
      <p:sp>
        <p:nvSpPr>
          <p:cNvPr id="3" name="Symbol zastępczy stopki 4">
            <a:extLst>
              <a:ext uri="{FF2B5EF4-FFF2-40B4-BE49-F238E27FC236}">
                <a16:creationId xmlns:a16="http://schemas.microsoft.com/office/drawing/2014/main" id="{4E05BE6F-E2B4-4082-B692-5D6069EB5A4F}"/>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8DE8F1B5-082F-473C-9578-2833971F91EE}"/>
              </a:ext>
            </a:extLst>
          </p:cNvPr>
          <p:cNvSpPr>
            <a:spLocks noGrp="1"/>
          </p:cNvSpPr>
          <p:nvPr>
            <p:ph type="sldNum" sz="quarter" idx="12"/>
          </p:nvPr>
        </p:nvSpPr>
        <p:spPr/>
        <p:txBody>
          <a:bodyPr/>
          <a:lstStyle>
            <a:lvl1pPr>
              <a:defRPr/>
            </a:lvl1pPr>
          </a:lstStyle>
          <a:p>
            <a:fld id="{651A3C82-457E-4923-AD6E-4CA0102A4BD5}" type="slidenum">
              <a:rPr lang="pl-PL" altLang="fr-FR"/>
              <a:pPr/>
              <a:t>‹#›</a:t>
            </a:fld>
            <a:endParaRPr lang="pl-PL" altLang="fr-FR"/>
          </a:p>
        </p:txBody>
      </p:sp>
    </p:spTree>
    <p:extLst>
      <p:ext uri="{BB962C8B-B14F-4D97-AF65-F5344CB8AC3E}">
        <p14:creationId xmlns:p14="http://schemas.microsoft.com/office/powerpoint/2010/main" val="356929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4E7150DD-69F5-4326-801E-69EDE15DD9D7}"/>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BCA4C772-2D5D-40D1-B918-583C1BACA1FF}"/>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F7C29728-5F2E-4B04-933E-C2D5AFBB06A8}"/>
              </a:ext>
            </a:extLst>
          </p:cNvPr>
          <p:cNvSpPr>
            <a:spLocks noGrp="1"/>
          </p:cNvSpPr>
          <p:nvPr>
            <p:ph type="sldNum" sz="quarter" idx="12"/>
          </p:nvPr>
        </p:nvSpPr>
        <p:spPr/>
        <p:txBody>
          <a:bodyPr/>
          <a:lstStyle>
            <a:lvl1pPr>
              <a:defRPr/>
            </a:lvl1pPr>
          </a:lstStyle>
          <a:p>
            <a:fld id="{BA5522E7-3E70-448B-83BE-D66070E336EE}" type="slidenum">
              <a:rPr lang="pl-PL" altLang="fr-FR"/>
              <a:pPr/>
              <a:t>‹#›</a:t>
            </a:fld>
            <a:endParaRPr lang="pl-PL" altLang="fr-FR"/>
          </a:p>
        </p:txBody>
      </p:sp>
    </p:spTree>
    <p:extLst>
      <p:ext uri="{BB962C8B-B14F-4D97-AF65-F5344CB8AC3E}">
        <p14:creationId xmlns:p14="http://schemas.microsoft.com/office/powerpoint/2010/main" val="239480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D86BE8F0-1E94-424B-B55D-78E19A160E0D}"/>
              </a:ext>
            </a:extLst>
          </p:cNvPr>
          <p:cNvSpPr>
            <a:spLocks noGrp="1"/>
          </p:cNvSpPr>
          <p:nvPr>
            <p:ph type="dt" sz="half" idx="10"/>
          </p:nvPr>
        </p:nvSpPr>
        <p:spPr/>
        <p:txBody>
          <a:bodyPr/>
          <a:lstStyle>
            <a:lvl1pPr>
              <a:defRPr/>
            </a:lvl1pPr>
          </a:lstStyle>
          <a:p>
            <a:pPr>
              <a:defRPr/>
            </a:pPr>
            <a:endParaRPr lang="pl-PL"/>
          </a:p>
        </p:txBody>
      </p:sp>
      <p:sp>
        <p:nvSpPr>
          <p:cNvPr id="6" name="Symbol zastępczy stopki 4">
            <a:extLst>
              <a:ext uri="{FF2B5EF4-FFF2-40B4-BE49-F238E27FC236}">
                <a16:creationId xmlns:a16="http://schemas.microsoft.com/office/drawing/2014/main" id="{75CDC239-F536-47A2-B7AC-8DB0B1DCE99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705437B5-BB69-4D9E-8C53-9F7B53D2C147}"/>
              </a:ext>
            </a:extLst>
          </p:cNvPr>
          <p:cNvSpPr>
            <a:spLocks noGrp="1"/>
          </p:cNvSpPr>
          <p:nvPr>
            <p:ph type="sldNum" sz="quarter" idx="12"/>
          </p:nvPr>
        </p:nvSpPr>
        <p:spPr/>
        <p:txBody>
          <a:bodyPr/>
          <a:lstStyle>
            <a:lvl1pPr>
              <a:defRPr/>
            </a:lvl1pPr>
          </a:lstStyle>
          <a:p>
            <a:fld id="{14792044-08E8-41F6-8D3C-EE55FE44C28F}" type="slidenum">
              <a:rPr lang="pl-PL" altLang="fr-FR"/>
              <a:pPr/>
              <a:t>‹#›</a:t>
            </a:fld>
            <a:endParaRPr lang="pl-PL" altLang="fr-FR"/>
          </a:p>
        </p:txBody>
      </p:sp>
    </p:spTree>
    <p:extLst>
      <p:ext uri="{BB962C8B-B14F-4D97-AF65-F5344CB8AC3E}">
        <p14:creationId xmlns:p14="http://schemas.microsoft.com/office/powerpoint/2010/main" val="24254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EEEDF001-1758-49AE-A57B-E1AF021D5FD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fr-FR"/>
              <a:t>Kliknij, aby edytować styl</a:t>
            </a:r>
          </a:p>
        </p:txBody>
      </p:sp>
      <p:sp>
        <p:nvSpPr>
          <p:cNvPr id="1027" name="Symbol zastępczy tekstu 2">
            <a:extLst>
              <a:ext uri="{FF2B5EF4-FFF2-40B4-BE49-F238E27FC236}">
                <a16:creationId xmlns:a16="http://schemas.microsoft.com/office/drawing/2014/main" id="{3B504C21-EA18-464B-8012-9E577721ABC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fr-FR"/>
              <a:t>Kliknij, aby edytować style wzorca tekstu</a:t>
            </a:r>
          </a:p>
          <a:p>
            <a:pPr lvl="1"/>
            <a:r>
              <a:rPr lang="pl-PL" altLang="fr-FR"/>
              <a:t>Drugi poziom</a:t>
            </a:r>
          </a:p>
          <a:p>
            <a:pPr lvl="2"/>
            <a:r>
              <a:rPr lang="pl-PL" altLang="fr-FR"/>
              <a:t>Trzeci poziom</a:t>
            </a:r>
          </a:p>
          <a:p>
            <a:pPr lvl="3"/>
            <a:r>
              <a:rPr lang="pl-PL" altLang="fr-FR"/>
              <a:t>Czwarty poziom</a:t>
            </a:r>
          </a:p>
          <a:p>
            <a:pPr lvl="4"/>
            <a:r>
              <a:rPr lang="pl-PL" altLang="fr-FR"/>
              <a:t>Piąty poziom</a:t>
            </a:r>
          </a:p>
        </p:txBody>
      </p:sp>
      <p:sp>
        <p:nvSpPr>
          <p:cNvPr id="4" name="Symbol zastępczy daty 3">
            <a:extLst>
              <a:ext uri="{FF2B5EF4-FFF2-40B4-BE49-F238E27FC236}">
                <a16:creationId xmlns:a16="http://schemas.microsoft.com/office/drawing/2014/main" id="{E98E0483-F6BE-4F30-B07A-5FF611A85FC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pl-PL"/>
          </a:p>
        </p:txBody>
      </p:sp>
      <p:sp>
        <p:nvSpPr>
          <p:cNvPr id="5" name="Symbol zastępczy stopki 4">
            <a:extLst>
              <a:ext uri="{FF2B5EF4-FFF2-40B4-BE49-F238E27FC236}">
                <a16:creationId xmlns:a16="http://schemas.microsoft.com/office/drawing/2014/main" id="{3B88CABA-73D8-4360-9692-8949049EEC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pl-PL"/>
          </a:p>
        </p:txBody>
      </p:sp>
      <p:sp>
        <p:nvSpPr>
          <p:cNvPr id="6" name="Symbol zastępczy numeru slajdu 5">
            <a:extLst>
              <a:ext uri="{FF2B5EF4-FFF2-40B4-BE49-F238E27FC236}">
                <a16:creationId xmlns:a16="http://schemas.microsoft.com/office/drawing/2014/main" id="{A343307E-3BB6-4016-A53B-D1622503C7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50D953B-E2A7-435B-AFBF-EDDF15EBEB51}" type="slidenum">
              <a:rPr lang="pl-PL" altLang="fr-FR"/>
              <a:pPr/>
              <a:t>‹#›</a:t>
            </a:fld>
            <a:endParaRPr lang="pl-PL" alt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skarbnicakaszubska.pl/"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hyperlink" Target="http://www.skarbnicakaszubska.p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gryf - 2">
            <a:extLst>
              <a:ext uri="{FF2B5EF4-FFF2-40B4-BE49-F238E27FC236}">
                <a16:creationId xmlns:a16="http://schemas.microsoft.com/office/drawing/2014/main" id="{FAB23140-225D-4F14-A019-07373E29B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284538"/>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1" descr="bottom - 2">
            <a:extLst>
              <a:ext uri="{FF2B5EF4-FFF2-40B4-BE49-F238E27FC236}">
                <a16:creationId xmlns:a16="http://schemas.microsoft.com/office/drawing/2014/main" id="{EC066886-D665-4222-B6A7-1152EC5FD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6F805DBC-901A-4F7C-B9A4-578C3FDEEC39}"/>
              </a:ext>
            </a:extLst>
          </p:cNvPr>
          <p:cNvSpPr>
            <a:spLocks noGrp="1" noChangeArrowheads="1"/>
          </p:cNvSpPr>
          <p:nvPr>
            <p:ph type="ctrTitle"/>
          </p:nvPr>
        </p:nvSpPr>
        <p:spPr>
          <a:xfrm>
            <a:off x="611188" y="1916113"/>
            <a:ext cx="7921625" cy="4105275"/>
          </a:xfrm>
        </p:spPr>
        <p:txBody>
          <a:bodyPr/>
          <a:lstStyle/>
          <a:p>
            <a:pPr eaLnBrk="1" hangingPunct="1"/>
            <a:r>
              <a:rPr lang="pl-PL" altLang="fr-FR" sz="3600" b="1">
                <a:latin typeface="Book Antiqua" panose="02040602050305030304" pitchFamily="18" charset="0"/>
              </a:rPr>
              <a:t>ORGANIZACJA NAUKI JĘZYKA KASZUBSKIEGO W SZKOLE</a:t>
            </a:r>
            <a:br>
              <a:rPr lang="pl-PL" altLang="fr-FR" sz="3600" b="1">
                <a:latin typeface="Book Antiqua" panose="02040602050305030304" pitchFamily="18" charset="0"/>
              </a:rPr>
            </a:br>
            <a:br>
              <a:rPr lang="pl-PL" altLang="fr-FR" sz="3600" b="1">
                <a:latin typeface="Book Antiqua" panose="02040602050305030304" pitchFamily="18" charset="0"/>
              </a:rPr>
            </a:br>
            <a:r>
              <a:rPr lang="pl-PL" altLang="fr-FR" sz="3600" b="1">
                <a:latin typeface="Book Antiqua" panose="02040602050305030304" pitchFamily="18" charset="0"/>
              </a:rPr>
              <a:t>W ROKU SZKOLNYM 2017/2018</a:t>
            </a:r>
            <a:br>
              <a:rPr lang="pl-PL" altLang="fr-FR" sz="3600" b="1">
                <a:latin typeface="Trebuchet MS" panose="020B0603020202020204" pitchFamily="34" charset="0"/>
              </a:rPr>
            </a:br>
            <a:br>
              <a:rPr lang="pl-PL" altLang="fr-FR" sz="3600" b="1">
                <a:latin typeface="Trebuchet MS" panose="020B0603020202020204" pitchFamily="34" charset="0"/>
              </a:rPr>
            </a:br>
            <a:endParaRPr lang="pl-PL" altLang="fr-FR" sz="2800">
              <a:latin typeface="Trebuchet MS" panose="020B0603020202020204" pitchFamily="34" charset="0"/>
            </a:endParaRPr>
          </a:p>
        </p:txBody>
      </p:sp>
      <p:sp>
        <p:nvSpPr>
          <p:cNvPr id="2053" name="Text Box 9">
            <a:extLst>
              <a:ext uri="{FF2B5EF4-FFF2-40B4-BE49-F238E27FC236}">
                <a16:creationId xmlns:a16="http://schemas.microsoft.com/office/drawing/2014/main" id="{9E5EAEF7-6E5E-4E51-8D00-52F66B7B5AB6}"/>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2054" name="Picture 10" descr="top - 2">
            <a:extLst>
              <a:ext uri="{FF2B5EF4-FFF2-40B4-BE49-F238E27FC236}">
                <a16:creationId xmlns:a16="http://schemas.microsoft.com/office/drawing/2014/main" id="{17DCCA69-16DB-4773-9A6B-DB04E4F5A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bottom - 2">
            <a:extLst>
              <a:ext uri="{FF2B5EF4-FFF2-40B4-BE49-F238E27FC236}">
                <a16:creationId xmlns:a16="http://schemas.microsoft.com/office/drawing/2014/main" id="{46FDFCA6-11F0-4FDA-92E1-F8A3AE0ED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C998A2AA-1E3D-4575-A0AC-CDB824A24114}"/>
              </a:ext>
            </a:extLst>
          </p:cNvPr>
          <p:cNvSpPr txBox="1">
            <a:spLocks noChangeArrowheads="1"/>
          </p:cNvSpPr>
          <p:nvPr/>
        </p:nvSpPr>
        <p:spPr bwMode="auto">
          <a:xfrm>
            <a:off x="8491538" y="6453188"/>
            <a:ext cx="22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pl-PL" altLang="fr-FR" sz="1000">
              <a:latin typeface="Trebuchet MS" panose="020B0603020202020204" pitchFamily="34" charset="0"/>
            </a:endParaRPr>
          </a:p>
          <a:p>
            <a:pPr algn="r" eaLnBrk="1" hangingPunct="1"/>
            <a:r>
              <a:rPr lang="pl-PL" altLang="fr-FR" sz="1000">
                <a:latin typeface="Trebuchet MS" panose="020B0603020202020204" pitchFamily="34" charset="0"/>
              </a:rPr>
              <a:t> </a:t>
            </a:r>
          </a:p>
        </p:txBody>
      </p:sp>
      <p:pic>
        <p:nvPicPr>
          <p:cNvPr id="11268" name="Picture 7" descr="top - 2">
            <a:extLst>
              <a:ext uri="{FF2B5EF4-FFF2-40B4-BE49-F238E27FC236}">
                <a16:creationId xmlns:a16="http://schemas.microsoft.com/office/drawing/2014/main" id="{41142E47-034A-4870-96DB-C9F9E99EE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Z kassebsczim czI">
            <a:extLst>
              <a:ext uri="{FF2B5EF4-FFF2-40B4-BE49-F238E27FC236}">
                <a16:creationId xmlns:a16="http://schemas.microsoft.com/office/drawing/2014/main" id="{B0F66493-D374-4617-ADBC-2FCACCBB0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492375"/>
            <a:ext cx="1903412"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
            <a:extLst>
              <a:ext uri="{FF2B5EF4-FFF2-40B4-BE49-F238E27FC236}">
                <a16:creationId xmlns:a16="http://schemas.microsoft.com/office/drawing/2014/main" id="{2C46416E-228E-4B58-98FD-577379D1FB89}"/>
              </a:ext>
            </a:extLst>
          </p:cNvPr>
          <p:cNvSpPr>
            <a:spLocks noChangeArrowheads="1"/>
          </p:cNvSpPr>
          <p:nvPr/>
        </p:nvSpPr>
        <p:spPr bwMode="auto">
          <a:xfrm>
            <a:off x="395288" y="1700213"/>
            <a:ext cx="8353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latin typeface="Book Antiqua" panose="02040602050305030304" pitchFamily="18" charset="0"/>
              </a:rPr>
              <a:t>Podręczniki do nauki języka kaszubskiego dopuszczone do użytku szkolnego</a:t>
            </a:r>
            <a:br>
              <a:rPr lang="pl-PL" altLang="fr-FR" sz="1600">
                <a:latin typeface="Book Antiqua" panose="02040602050305030304" pitchFamily="18" charset="0"/>
              </a:rPr>
            </a:br>
            <a:r>
              <a:rPr lang="pl-PL" altLang="fr-FR" sz="1600">
                <a:latin typeface="Book Antiqua" panose="02040602050305030304" pitchFamily="18" charset="0"/>
              </a:rPr>
              <a:t>                                     </a:t>
            </a:r>
            <a:r>
              <a:rPr lang="pl-PL" altLang="fr-FR" sz="1600" b="1" u="sng">
                <a:solidFill>
                  <a:srgbClr val="3333CC"/>
                </a:solidFill>
                <a:latin typeface="Book Antiqua" panose="02040602050305030304" pitchFamily="18" charset="0"/>
              </a:rPr>
              <a:t>Szkoła Podstawowa (klasy I –III)</a:t>
            </a:r>
          </a:p>
        </p:txBody>
      </p:sp>
      <p:pic>
        <p:nvPicPr>
          <p:cNvPr id="11271" name="Picture 15" descr="kaszebe_m">
            <a:extLst>
              <a:ext uri="{FF2B5EF4-FFF2-40B4-BE49-F238E27FC236}">
                <a16:creationId xmlns:a16="http://schemas.microsoft.com/office/drawing/2014/main" id="{BEF3E85D-7F29-4913-984F-F0A9804C4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36838"/>
            <a:ext cx="208756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6" descr="z_kaszebszczim_w_swiat_2012_inter_01">
            <a:extLst>
              <a:ext uri="{FF2B5EF4-FFF2-40B4-BE49-F238E27FC236}">
                <a16:creationId xmlns:a16="http://schemas.microsoft.com/office/drawing/2014/main" id="{BF2EC697-A9A2-488C-A5FC-C519C6EA20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997200"/>
            <a:ext cx="21383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ryf - 2">
            <a:extLst>
              <a:ext uri="{FF2B5EF4-FFF2-40B4-BE49-F238E27FC236}">
                <a16:creationId xmlns:a16="http://schemas.microsoft.com/office/drawing/2014/main" id="{DCFB381D-97CC-40D5-AE47-137588676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5734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bottom - 2">
            <a:extLst>
              <a:ext uri="{FF2B5EF4-FFF2-40B4-BE49-F238E27FC236}">
                <a16:creationId xmlns:a16="http://schemas.microsoft.com/office/drawing/2014/main" id="{DC2804F1-39BA-4927-9859-616692BA2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a:extLst>
              <a:ext uri="{FF2B5EF4-FFF2-40B4-BE49-F238E27FC236}">
                <a16:creationId xmlns:a16="http://schemas.microsoft.com/office/drawing/2014/main" id="{3A30D726-68AE-4407-B0C2-C181A5F83FEA}"/>
              </a:ext>
            </a:extLst>
          </p:cNvPr>
          <p:cNvSpPr txBox="1">
            <a:spLocks noChangeArrowheads="1"/>
          </p:cNvSpPr>
          <p:nvPr/>
        </p:nvSpPr>
        <p:spPr bwMode="auto">
          <a:xfrm>
            <a:off x="323850" y="6453188"/>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sz="1000">
                <a:latin typeface="Trebuchet MS" panose="020B0603020202020204" pitchFamily="34" charset="0"/>
              </a:rPr>
              <a:t> </a:t>
            </a:r>
          </a:p>
        </p:txBody>
      </p:sp>
      <p:sp>
        <p:nvSpPr>
          <p:cNvPr id="12293" name="Text Box 6">
            <a:extLst>
              <a:ext uri="{FF2B5EF4-FFF2-40B4-BE49-F238E27FC236}">
                <a16:creationId xmlns:a16="http://schemas.microsoft.com/office/drawing/2014/main" id="{12339DF8-01CF-4DE1-815D-54222BC37085}"/>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2294" name="Picture 7" descr="top - 2">
            <a:extLst>
              <a:ext uri="{FF2B5EF4-FFF2-40B4-BE49-F238E27FC236}">
                <a16:creationId xmlns:a16="http://schemas.microsoft.com/office/drawing/2014/main" id="{6190F63C-385A-46B2-BDC3-AF3B35ED0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Z kaszebsczim II">
            <a:extLst>
              <a:ext uri="{FF2B5EF4-FFF2-40B4-BE49-F238E27FC236}">
                <a16:creationId xmlns:a16="http://schemas.microsoft.com/office/drawing/2014/main" id="{E3784436-CA19-4B6C-95FA-8CCB75A03110}"/>
              </a:ext>
            </a:extLst>
          </p:cNvPr>
          <p:cNvPicPr>
            <a:picLocks noGrp="1" noChangeAspect="1" noChangeArrowheads="1"/>
          </p:cNvPicPr>
          <p:nvPr>
            <p:ph type="ctrTitle"/>
          </p:nvPr>
        </p:nvPicPr>
        <p:blipFill>
          <a:blip r:embed="rId5">
            <a:extLst>
              <a:ext uri="{28A0092B-C50C-407E-A947-70E740481C1C}">
                <a14:useLocalDpi xmlns:a14="http://schemas.microsoft.com/office/drawing/2010/main" val="0"/>
              </a:ext>
            </a:extLst>
          </a:blip>
          <a:srcRect/>
          <a:stretch>
            <a:fillRect/>
          </a:stretch>
        </p:blipFill>
        <p:spPr>
          <a:xfrm>
            <a:off x="468313" y="2565400"/>
            <a:ext cx="1985962" cy="2830513"/>
          </a:xfrm>
          <a:noFill/>
        </p:spPr>
      </p:pic>
      <p:pic>
        <p:nvPicPr>
          <p:cNvPr id="12296" name="Picture 9" descr="zdrój słowa">
            <a:extLst>
              <a:ext uri="{FF2B5EF4-FFF2-40B4-BE49-F238E27FC236}">
                <a16:creationId xmlns:a16="http://schemas.microsoft.com/office/drawing/2014/main" id="{365663E1-0275-420F-9DEF-EBB20A0D3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3141663"/>
            <a:ext cx="18907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0">
            <a:extLst>
              <a:ext uri="{FF2B5EF4-FFF2-40B4-BE49-F238E27FC236}">
                <a16:creationId xmlns:a16="http://schemas.microsoft.com/office/drawing/2014/main" id="{2C3677A4-13EF-44E7-B5B8-BF10AA128AD7}"/>
              </a:ext>
            </a:extLst>
          </p:cNvPr>
          <p:cNvSpPr>
            <a:spLocks noChangeArrowheads="1"/>
          </p:cNvSpPr>
          <p:nvPr/>
        </p:nvSpPr>
        <p:spPr bwMode="auto">
          <a:xfrm>
            <a:off x="647700" y="1700213"/>
            <a:ext cx="8404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latin typeface="Book Antiqua" panose="02040602050305030304" pitchFamily="18" charset="0"/>
              </a:rPr>
              <a:t>Podręczniki do nauki języka kaszubskiego dopuszczone do użytku szkolnego</a:t>
            </a:r>
            <a:br>
              <a:rPr lang="pl-PL" altLang="fr-FR">
                <a:latin typeface="Book Antiqua" panose="02040602050305030304" pitchFamily="18" charset="0"/>
              </a:rPr>
            </a:br>
            <a:r>
              <a:rPr lang="pl-PL" altLang="fr-FR">
                <a:latin typeface="Book Antiqua" panose="02040602050305030304" pitchFamily="18" charset="0"/>
              </a:rPr>
              <a:t>                                     </a:t>
            </a:r>
            <a:r>
              <a:rPr lang="pl-PL" altLang="fr-FR" b="1" u="sng">
                <a:solidFill>
                  <a:srgbClr val="3333CC"/>
                </a:solidFill>
                <a:latin typeface="Book Antiqua" panose="02040602050305030304" pitchFamily="18" charset="0"/>
              </a:rPr>
              <a:t>Szkoła Podstawowa </a:t>
            </a:r>
            <a:r>
              <a:rPr lang="pl-PL" altLang="fr-FR" sz="1600" b="1" u="sng">
                <a:solidFill>
                  <a:srgbClr val="3333CC"/>
                </a:solidFill>
                <a:latin typeface="Book Antiqua" panose="02040602050305030304" pitchFamily="18" charset="0"/>
              </a:rPr>
              <a:t>(klasy IV-VI)</a:t>
            </a:r>
          </a:p>
        </p:txBody>
      </p:sp>
      <p:pic>
        <p:nvPicPr>
          <p:cNvPr id="12298" name="Picture 11" descr="z-kaszebsczim-w-szkole-czesc-3">
            <a:extLst>
              <a:ext uri="{FF2B5EF4-FFF2-40B4-BE49-F238E27FC236}">
                <a16:creationId xmlns:a16="http://schemas.microsoft.com/office/drawing/2014/main" id="{36A96B32-1760-410A-A6AC-D6CB4CEE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708275"/>
            <a:ext cx="28575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yf - 2">
            <a:extLst>
              <a:ext uri="{FF2B5EF4-FFF2-40B4-BE49-F238E27FC236}">
                <a16:creationId xmlns:a16="http://schemas.microsoft.com/office/drawing/2014/main" id="{184B365A-C780-4D26-B252-CA0C6E415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bottom - 2">
            <a:extLst>
              <a:ext uri="{FF2B5EF4-FFF2-40B4-BE49-F238E27FC236}">
                <a16:creationId xmlns:a16="http://schemas.microsoft.com/office/drawing/2014/main" id="{8A7EFA86-515E-4DC0-9AF9-6BD0D1E53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0418A71A-C44D-43DB-8D9D-1161ED4C9787}"/>
              </a:ext>
            </a:extLst>
          </p:cNvPr>
          <p:cNvSpPr>
            <a:spLocks noGrp="1" noChangeArrowheads="1"/>
          </p:cNvSpPr>
          <p:nvPr>
            <p:ph type="ctrTitle"/>
          </p:nvPr>
        </p:nvSpPr>
        <p:spPr>
          <a:xfrm>
            <a:off x="539750" y="1557338"/>
            <a:ext cx="8280400" cy="4392612"/>
          </a:xfrm>
        </p:spPr>
        <p:txBody>
          <a:bodyPr/>
          <a:lstStyle/>
          <a:p>
            <a:pPr marL="838200" indent="-838200" algn="l" eaLnBrk="1" hangingPunct="1"/>
            <a:r>
              <a:rPr lang="pl-PL" altLang="fr-FR"/>
              <a:t>       </a:t>
            </a:r>
          </a:p>
        </p:txBody>
      </p:sp>
      <p:pic>
        <p:nvPicPr>
          <p:cNvPr id="13317" name="Picture 5" descr="top - 2">
            <a:extLst>
              <a:ext uri="{FF2B5EF4-FFF2-40B4-BE49-F238E27FC236}">
                <a16:creationId xmlns:a16="http://schemas.microsoft.com/office/drawing/2014/main" id="{F399993D-3474-4031-BBEE-B19DE0964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EE1C0C4C-9241-4B77-BA5D-496E4B60DAD2}"/>
              </a:ext>
            </a:extLst>
          </p:cNvPr>
          <p:cNvSpPr txBox="1">
            <a:spLocks noChangeArrowheads="1"/>
          </p:cNvSpPr>
          <p:nvPr/>
        </p:nvSpPr>
        <p:spPr bwMode="auto">
          <a:xfrm>
            <a:off x="3995738" y="1844675"/>
            <a:ext cx="1531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3319" name="Rectangle 7">
            <a:extLst>
              <a:ext uri="{FF2B5EF4-FFF2-40B4-BE49-F238E27FC236}">
                <a16:creationId xmlns:a16="http://schemas.microsoft.com/office/drawing/2014/main" id="{E68EE45E-6554-48AD-A074-253A8218C02B}"/>
              </a:ext>
            </a:extLst>
          </p:cNvPr>
          <p:cNvSpPr>
            <a:spLocks noChangeArrowheads="1"/>
          </p:cNvSpPr>
          <p:nvPr/>
        </p:nvSpPr>
        <p:spPr bwMode="auto">
          <a:xfrm>
            <a:off x="323850" y="1744663"/>
            <a:ext cx="835183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latin typeface="Book Antiqua" panose="02040602050305030304" pitchFamily="18" charset="0"/>
              </a:rPr>
              <a:t>Podręczniki do nauki języka kaszubskiego dopuszczone do użytku szkolnego</a:t>
            </a:r>
            <a:br>
              <a:rPr lang="pl-PL" altLang="fr-FR">
                <a:latin typeface="Book Antiqua" panose="02040602050305030304" pitchFamily="18" charset="0"/>
              </a:rPr>
            </a:br>
            <a:r>
              <a:rPr lang="pl-PL" altLang="fr-FR">
                <a:latin typeface="Book Antiqua" panose="02040602050305030304" pitchFamily="18" charset="0"/>
              </a:rPr>
              <a:t>                                                          </a:t>
            </a:r>
            <a:r>
              <a:rPr lang="pl-PL" altLang="fr-FR" b="1" u="sng">
                <a:solidFill>
                  <a:srgbClr val="3333CC"/>
                </a:solidFill>
                <a:latin typeface="Book Antiqua" panose="02040602050305030304" pitchFamily="18" charset="0"/>
              </a:rPr>
              <a:t>Gimnazjum </a:t>
            </a:r>
          </a:p>
          <a:p>
            <a:pPr algn="ctr" eaLnBrk="1" hangingPunct="1"/>
            <a:endParaRPr lang="pl-PL" altLang="fr-FR" sz="1400" b="1">
              <a:solidFill>
                <a:srgbClr val="3333CC"/>
              </a:solidFill>
              <a:latin typeface="Trebuchet MS" panose="020B0603020202020204" pitchFamily="34" charset="0"/>
            </a:endParaRPr>
          </a:p>
          <a:p>
            <a:pPr algn="ctr" eaLnBrk="1" hangingPunct="1"/>
            <a:endParaRPr lang="pl-PL" altLang="fr-FR" sz="1600" b="1">
              <a:latin typeface="Trebuchet MS" panose="020B0603020202020204" pitchFamily="34" charset="0"/>
            </a:endParaRPr>
          </a:p>
          <a:p>
            <a:pPr algn="ctr" eaLnBrk="1" hangingPunct="1"/>
            <a:endParaRPr lang="pl-PL" altLang="fr-FR" sz="1600" b="1"/>
          </a:p>
          <a:p>
            <a:pPr algn="ctr" eaLnBrk="1" hangingPunct="1"/>
            <a:endParaRPr lang="pl-PL" altLang="fr-FR" sz="1600" b="1"/>
          </a:p>
          <a:p>
            <a:pPr algn="ctr" eaLnBrk="1" hangingPunct="1"/>
            <a:endParaRPr lang="pl-PL" altLang="fr-FR" sz="1600" b="1"/>
          </a:p>
          <a:p>
            <a:pPr algn="ctr" eaLnBrk="1" hangingPunct="1"/>
            <a:endParaRPr lang="pl-PL" altLang="fr-FR" sz="1600" b="1"/>
          </a:p>
          <a:p>
            <a:pPr algn="ctr" eaLnBrk="1" hangingPunct="1"/>
            <a:endParaRPr lang="pl-PL" altLang="fr-FR" sz="1600" b="1"/>
          </a:p>
          <a:p>
            <a:pPr algn="ctr" eaLnBrk="1" hangingPunct="1"/>
            <a:endParaRPr lang="pl-PL" altLang="fr-FR" sz="1600" b="1"/>
          </a:p>
          <a:p>
            <a:pPr algn="ctr" eaLnBrk="1" hangingPunct="1"/>
            <a:endParaRPr lang="pl-PL" altLang="fr-FR" sz="1600" b="1"/>
          </a:p>
        </p:txBody>
      </p:sp>
      <p:pic>
        <p:nvPicPr>
          <p:cNvPr id="13320" name="Picture 8" descr="ojczysta  mowa">
            <a:extLst>
              <a:ext uri="{FF2B5EF4-FFF2-40B4-BE49-F238E27FC236}">
                <a16:creationId xmlns:a16="http://schemas.microsoft.com/office/drawing/2014/main" id="{1557F1DE-2D48-4A27-B60D-A1791CFF6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2708275"/>
            <a:ext cx="2008187"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AutoShape 16" descr="Znalezione obrazy dla zapytania w jantarowi krojnie">
            <a:extLst>
              <a:ext uri="{FF2B5EF4-FFF2-40B4-BE49-F238E27FC236}">
                <a16:creationId xmlns:a16="http://schemas.microsoft.com/office/drawing/2014/main" id="{D429B778-7FCC-4324-A180-5B33DAE59C55}"/>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3322" name="AutoShape 18" descr="Znalezione obrazy dla zapytania w jantarowi krojnie">
            <a:extLst>
              <a:ext uri="{FF2B5EF4-FFF2-40B4-BE49-F238E27FC236}">
                <a16:creationId xmlns:a16="http://schemas.microsoft.com/office/drawing/2014/main" id="{A7B1577C-6CF4-4DE4-94A5-BF55533ED4A3}"/>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3323" name="AutoShape 20" descr="Znalezione obrazy dla zapytania w jantarowi krojnie">
            <a:extLst>
              <a:ext uri="{FF2B5EF4-FFF2-40B4-BE49-F238E27FC236}">
                <a16:creationId xmlns:a16="http://schemas.microsoft.com/office/drawing/2014/main" id="{237A3CA7-7AEE-46FB-9C55-5ABF0DCE65D1}"/>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3324" name="AutoShape 22" descr="Znalezione obrazy dla zapytania w jantarowi krojnie">
            <a:extLst>
              <a:ext uri="{FF2B5EF4-FFF2-40B4-BE49-F238E27FC236}">
                <a16:creationId xmlns:a16="http://schemas.microsoft.com/office/drawing/2014/main" id="{39E0C122-E4D3-4B59-A8EF-E3475E2CB3A9}"/>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pic>
        <p:nvPicPr>
          <p:cNvPr id="13325" name="Picture 24" descr="Znalezione obrazy dla zapytania w jantarowi krojnie">
            <a:extLst>
              <a:ext uri="{FF2B5EF4-FFF2-40B4-BE49-F238E27FC236}">
                <a16:creationId xmlns:a16="http://schemas.microsoft.com/office/drawing/2014/main" id="{CBF0486E-87B5-4CD4-938A-5AF71E7D2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2708275"/>
            <a:ext cx="28336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yf - 2">
            <a:extLst>
              <a:ext uri="{FF2B5EF4-FFF2-40B4-BE49-F238E27FC236}">
                <a16:creationId xmlns:a16="http://schemas.microsoft.com/office/drawing/2014/main" id="{36D23610-A86F-4D2F-B84E-A35AF6B50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bottom - 2">
            <a:extLst>
              <a:ext uri="{FF2B5EF4-FFF2-40B4-BE49-F238E27FC236}">
                <a16:creationId xmlns:a16="http://schemas.microsoft.com/office/drawing/2014/main" id="{93425E1E-8202-4A36-8903-770375F8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65B58236-9E45-474A-AF07-33A6D39F8F09}"/>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14341" name="Text Box 5">
            <a:extLst>
              <a:ext uri="{FF2B5EF4-FFF2-40B4-BE49-F238E27FC236}">
                <a16:creationId xmlns:a16="http://schemas.microsoft.com/office/drawing/2014/main" id="{540ACD55-DACB-489A-A5F0-4E99E106BDED}"/>
              </a:ext>
            </a:extLst>
          </p:cNvPr>
          <p:cNvSpPr txBox="1">
            <a:spLocks noChangeArrowheads="1"/>
          </p:cNvSpPr>
          <p:nvPr/>
        </p:nvSpPr>
        <p:spPr bwMode="auto">
          <a:xfrm>
            <a:off x="8491538" y="6453188"/>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l-PL" altLang="fr-FR" sz="1000">
                <a:latin typeface="Trebuchet MS" panose="020B0603020202020204" pitchFamily="34" charset="0"/>
              </a:rPr>
              <a:t> </a:t>
            </a:r>
          </a:p>
        </p:txBody>
      </p:sp>
      <p:pic>
        <p:nvPicPr>
          <p:cNvPr id="14342" name="Picture 6" descr="top - 2">
            <a:extLst>
              <a:ext uri="{FF2B5EF4-FFF2-40B4-BE49-F238E27FC236}">
                <a16:creationId xmlns:a16="http://schemas.microsoft.com/office/drawing/2014/main" id="{FA1D475F-DD55-4FD8-BA94-62B4193AF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9">
            <a:extLst>
              <a:ext uri="{FF2B5EF4-FFF2-40B4-BE49-F238E27FC236}">
                <a16:creationId xmlns:a16="http://schemas.microsoft.com/office/drawing/2014/main" id="{CBF6A0BB-4E3D-400B-9390-31B992F29755}"/>
              </a:ext>
            </a:extLst>
          </p:cNvPr>
          <p:cNvSpPr>
            <a:spLocks noGrp="1" noChangeArrowheads="1"/>
          </p:cNvSpPr>
          <p:nvPr>
            <p:ph type="ctrTitle"/>
          </p:nvPr>
        </p:nvSpPr>
        <p:spPr>
          <a:xfrm>
            <a:off x="323850" y="1628775"/>
            <a:ext cx="8496300" cy="4321175"/>
          </a:xfrm>
        </p:spPr>
        <p:txBody>
          <a:bodyPr/>
          <a:lstStyle/>
          <a:p>
            <a:pPr eaLnBrk="1" hangingPunct="1"/>
            <a:r>
              <a:rPr lang="pl-PL" altLang="fr-FR" sz="1800" b="1">
                <a:latin typeface="Book Antiqua" panose="02040602050305030304" pitchFamily="18" charset="0"/>
              </a:rPr>
              <a:t>Podręczniki do nauki języka kaszubskiego dopuszczone do użytku szkolnego</a:t>
            </a:r>
            <a:br>
              <a:rPr lang="pl-PL" altLang="fr-FR" sz="1800">
                <a:latin typeface="Book Antiqua" panose="02040602050305030304" pitchFamily="18" charset="0"/>
              </a:rPr>
            </a:br>
            <a:r>
              <a:rPr lang="pl-PL" altLang="fr-FR" sz="1800">
                <a:latin typeface="Book Antiqua" panose="02040602050305030304" pitchFamily="18" charset="0"/>
              </a:rPr>
              <a:t>  </a:t>
            </a:r>
            <a:r>
              <a:rPr lang="pl-PL" altLang="fr-FR" sz="1800" b="1" u="sng">
                <a:solidFill>
                  <a:srgbClr val="3333CC"/>
                </a:solidFill>
                <a:latin typeface="Book Antiqua" panose="02040602050305030304" pitchFamily="18" charset="0"/>
              </a:rPr>
              <a:t>Szkoła ponadgimnazjalna </a:t>
            </a:r>
            <a:br>
              <a:rPr lang="pl-PL" altLang="fr-FR" sz="1600" b="1" u="sng">
                <a:solidFill>
                  <a:srgbClr val="3333CC"/>
                </a:solidFill>
                <a:latin typeface="Book Antiqua" panose="02040602050305030304" pitchFamily="18" charset="0"/>
              </a:rPr>
            </a:br>
            <a:br>
              <a:rPr lang="pl-PL" altLang="fr-FR" sz="1400" b="1">
                <a:solidFill>
                  <a:srgbClr val="3333CC"/>
                </a:solidFill>
                <a:latin typeface="Trebuchet MS" panose="020B0603020202020204" pitchFamily="34" charset="0"/>
              </a:rPr>
            </a:br>
            <a:br>
              <a:rPr lang="pl-PL" altLang="fr-FR" sz="1800" b="1"/>
            </a:br>
            <a:br>
              <a:rPr lang="pl-PL" altLang="fr-FR" sz="1800" b="1"/>
            </a:br>
            <a:br>
              <a:rPr lang="pl-PL" altLang="fr-FR" sz="1800" b="1"/>
            </a:br>
            <a:br>
              <a:rPr lang="pl-PL" altLang="fr-FR" sz="1800" b="1"/>
            </a:br>
            <a:br>
              <a:rPr lang="pl-PL" altLang="fr-FR" sz="1800" b="1"/>
            </a:br>
            <a:br>
              <a:rPr lang="pl-PL" altLang="fr-FR" sz="1800" b="1"/>
            </a:br>
            <a:br>
              <a:rPr lang="pl-PL" altLang="fr-FR" sz="1800" b="1"/>
            </a:br>
            <a:br>
              <a:rPr lang="pl-PL" altLang="fr-FR" sz="1800" b="1"/>
            </a:br>
            <a:br>
              <a:rPr lang="pl-PL" altLang="fr-FR" sz="1800" b="1"/>
            </a:br>
            <a:br>
              <a:rPr lang="pl-PL" altLang="fr-FR" sz="1800" b="1"/>
            </a:br>
            <a:endParaRPr lang="pl-PL" altLang="fr-FR" sz="1800" b="1"/>
          </a:p>
        </p:txBody>
      </p:sp>
      <p:pic>
        <p:nvPicPr>
          <p:cNvPr id="14344" name="Picture 12" descr="okladki0562">
            <a:extLst>
              <a:ext uri="{FF2B5EF4-FFF2-40B4-BE49-F238E27FC236}">
                <a16:creationId xmlns:a16="http://schemas.microsoft.com/office/drawing/2014/main" id="{E15F00CB-F2BD-40DC-9490-7766A533B6CE}"/>
              </a:ext>
            </a:extLst>
          </p:cNvPr>
          <p:cNvPicPr>
            <a:picLocks noChangeAspect="1" noChangeArrowheads="1"/>
          </p:cNvPicPr>
          <p:nvPr/>
        </p:nvPicPr>
        <p:blipFill>
          <a:blip r:embed="rId5">
            <a:lum bright="-16000"/>
            <a:extLst>
              <a:ext uri="{28A0092B-C50C-407E-A947-70E740481C1C}">
                <a14:useLocalDpi xmlns:a14="http://schemas.microsoft.com/office/drawing/2010/main" val="0"/>
              </a:ext>
            </a:extLst>
          </a:blip>
          <a:srcRect/>
          <a:stretch>
            <a:fillRect/>
          </a:stretch>
        </p:blipFill>
        <p:spPr bwMode="auto">
          <a:xfrm>
            <a:off x="755650" y="2781300"/>
            <a:ext cx="21018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6">
            <a:extLst>
              <a:ext uri="{FF2B5EF4-FFF2-40B4-BE49-F238E27FC236}">
                <a16:creationId xmlns:a16="http://schemas.microsoft.com/office/drawing/2014/main" id="{26986A5A-DD62-4C68-BAB0-78C77B7A5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2852738"/>
            <a:ext cx="21320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yf - 2">
            <a:extLst>
              <a:ext uri="{FF2B5EF4-FFF2-40B4-BE49-F238E27FC236}">
                <a16:creationId xmlns:a16="http://schemas.microsoft.com/office/drawing/2014/main" id="{2C73584E-CB91-4AEE-8183-314C5DA0B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bottom - 2">
            <a:extLst>
              <a:ext uri="{FF2B5EF4-FFF2-40B4-BE49-F238E27FC236}">
                <a16:creationId xmlns:a16="http://schemas.microsoft.com/office/drawing/2014/main" id="{48D3508E-15DF-4BF0-BEA3-1A1252214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D4DCFA19-3306-45D4-9A87-8C1C8B4453B8}"/>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15365" name="Text Box 5">
            <a:extLst>
              <a:ext uri="{FF2B5EF4-FFF2-40B4-BE49-F238E27FC236}">
                <a16:creationId xmlns:a16="http://schemas.microsoft.com/office/drawing/2014/main" id="{F38CA590-C232-476F-828D-29838F636899}"/>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5366" name="Picture 6" descr="top - 2">
            <a:extLst>
              <a:ext uri="{FF2B5EF4-FFF2-40B4-BE49-F238E27FC236}">
                <a16:creationId xmlns:a16="http://schemas.microsoft.com/office/drawing/2014/main" id="{9FFF0154-9BDA-47A1-93C5-BFBC2B53A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a:extLst>
              <a:ext uri="{FF2B5EF4-FFF2-40B4-BE49-F238E27FC236}">
                <a16:creationId xmlns:a16="http://schemas.microsoft.com/office/drawing/2014/main" id="{B9A99984-3392-4311-BF0C-11CB7619E133}"/>
              </a:ext>
            </a:extLst>
          </p:cNvPr>
          <p:cNvSpPr>
            <a:spLocks noGrp="1" noChangeArrowheads="1"/>
          </p:cNvSpPr>
          <p:nvPr>
            <p:ph type="ctrTitle"/>
          </p:nvPr>
        </p:nvSpPr>
        <p:spPr>
          <a:xfrm>
            <a:off x="323850" y="1700213"/>
            <a:ext cx="8275638" cy="4249737"/>
          </a:xfrm>
        </p:spPr>
        <p:txBody>
          <a:bodyPr>
            <a:normAutofit/>
          </a:bodyPr>
          <a:lstStyle/>
          <a:p>
            <a:pPr algn="l" eaLnBrk="1" hangingPunct="1"/>
            <a:br>
              <a:rPr lang="pl-PL" altLang="fr-FR" sz="1400"/>
            </a:br>
            <a:br>
              <a:rPr lang="pl-PL" altLang="fr-FR" sz="1400"/>
            </a:br>
            <a:r>
              <a:rPr lang="pl-PL" altLang="fr-FR" sz="1800" b="1">
                <a:latin typeface="Book Antiqua" panose="02040602050305030304" pitchFamily="18" charset="0"/>
              </a:rPr>
              <a:t>Podręczniki do nauki języka kaszubskiego – dostępne w formie pdf</a:t>
            </a:r>
            <a:br>
              <a:rPr lang="pl-PL" altLang="fr-FR" sz="1800" b="1">
                <a:latin typeface="Book Antiqua" panose="02040602050305030304" pitchFamily="18" charset="0"/>
              </a:rPr>
            </a:br>
            <a:r>
              <a:rPr lang="pl-PL" altLang="fr-FR" sz="1800" b="1">
                <a:latin typeface="Book Antiqua" panose="02040602050305030304" pitchFamily="18" charset="0"/>
              </a:rPr>
              <a:t> na stronie </a:t>
            </a:r>
            <a:r>
              <a:rPr lang="pl-PL" altLang="fr-FR" sz="1800" b="1">
                <a:solidFill>
                  <a:srgbClr val="3333CC"/>
                </a:solidFill>
                <a:latin typeface="Book Antiqua" panose="02040602050305030304" pitchFamily="18" charset="0"/>
                <a:hlinkClick r:id="rId5"/>
              </a:rPr>
              <a:t>www.skarbnicakaszubska.pl</a:t>
            </a:r>
            <a:br>
              <a:rPr lang="pl-PL" altLang="fr-FR" sz="1800" b="1">
                <a:solidFill>
                  <a:srgbClr val="3333CC"/>
                </a:solidFill>
                <a:latin typeface="Book Antiqua" panose="02040602050305030304" pitchFamily="18" charset="0"/>
              </a:rPr>
            </a:br>
            <a:br>
              <a:rPr lang="pl-PL" altLang="fr-FR" sz="1400">
                <a:solidFill>
                  <a:srgbClr val="3333CC"/>
                </a:solidFill>
                <a:latin typeface="Book Antiqua" panose="02040602050305030304" pitchFamily="18" charset="0"/>
              </a:rPr>
            </a:br>
            <a:r>
              <a:rPr lang="pl-PL" altLang="fr-FR" sz="1400">
                <a:latin typeface="Book Antiqua" panose="02040602050305030304" pitchFamily="18" charset="0"/>
              </a:rPr>
              <a:t>  1.Danuta Pioch, </a:t>
            </a:r>
            <a:r>
              <a:rPr lang="pl-PL" altLang="fr-FR" sz="1400" i="1">
                <a:latin typeface="Book Antiqua" panose="02040602050305030304" pitchFamily="18" charset="0"/>
              </a:rPr>
              <a:t>Z kasz</a:t>
            </a:r>
            <a:r>
              <a:rPr lang="en-US" altLang="fr-FR" sz="1400" i="1">
                <a:latin typeface="Book Antiqua" panose="02040602050305030304" pitchFamily="18" charset="0"/>
                <a:cs typeface="Times New Roman" panose="02020603050405020304" pitchFamily="18" charset="0"/>
              </a:rPr>
              <a:t>ë</a:t>
            </a:r>
            <a:r>
              <a:rPr lang="pl-PL" altLang="fr-FR" sz="1400" i="1">
                <a:latin typeface="Book Antiqua" panose="02040602050305030304" pitchFamily="18" charset="0"/>
              </a:rPr>
              <a:t>bsczim w swiat </a:t>
            </a:r>
            <a:r>
              <a:rPr lang="pl-PL" altLang="fr-FR" sz="1400">
                <a:latin typeface="Book Antiqua" panose="02040602050305030304" pitchFamily="18" charset="0"/>
              </a:rPr>
              <a:t>(szkoła podstawowa)</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a:latin typeface="Book Antiqua" panose="02040602050305030304" pitchFamily="18" charset="0"/>
              </a:rPr>
              <a:t>  2. Danuta Pioch,</a:t>
            </a:r>
            <a:r>
              <a:rPr lang="pl-PL" altLang="fr-FR" sz="1400" i="1">
                <a:latin typeface="Book Antiqua" panose="02040602050305030304" pitchFamily="18" charset="0"/>
              </a:rPr>
              <a:t> Kaszëbë. Zemia. Lëdze</a:t>
            </a:r>
            <a:r>
              <a:rPr lang="pl-PL" altLang="fr-FR" sz="1400">
                <a:latin typeface="Book Antiqua" panose="02040602050305030304" pitchFamily="18" charset="0"/>
              </a:rPr>
              <a:t> (szkoła podstawowa) </a:t>
            </a:r>
            <a:br>
              <a:rPr lang="pl-PL" altLang="fr-FR" sz="1400" i="1">
                <a:latin typeface="Book Antiqua" panose="02040602050305030304" pitchFamily="18" charset="0"/>
              </a:rPr>
            </a:br>
            <a:br>
              <a:rPr lang="pl-PL" altLang="fr-FR" sz="1400" i="1">
                <a:latin typeface="Book Antiqua" panose="02040602050305030304" pitchFamily="18" charset="0"/>
              </a:rPr>
            </a:br>
            <a:r>
              <a:rPr lang="pl-PL" altLang="fr-FR" sz="1400">
                <a:latin typeface="Book Antiqua" panose="02040602050305030304" pitchFamily="18" charset="0"/>
              </a:rPr>
              <a:t>  3. Jaromira Labuda,</a:t>
            </a:r>
            <a:r>
              <a:rPr lang="pl-PL" altLang="fr-FR" sz="1400" i="1">
                <a:latin typeface="Book Antiqua" panose="02040602050305030304" pitchFamily="18" charset="0"/>
              </a:rPr>
              <a:t> Zdrój słowa</a:t>
            </a:r>
            <a:r>
              <a:rPr lang="pl-PL" altLang="fr-FR" sz="1400">
                <a:latin typeface="Book Antiqua" panose="02040602050305030304" pitchFamily="18" charset="0"/>
              </a:rPr>
              <a:t> (szkoła podstawowa) </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a:latin typeface="Book Antiqua" panose="02040602050305030304" pitchFamily="18" charset="0"/>
              </a:rPr>
              <a:t>  4. Lucyna Sorn, Aleksandra Pająk, </a:t>
            </a:r>
            <a:r>
              <a:rPr lang="pl-PL" altLang="fr-FR" sz="1400" i="1">
                <a:latin typeface="Book Antiqua" panose="02040602050305030304" pitchFamily="18" charset="0"/>
              </a:rPr>
              <a:t>Z kaszëbsczim w szkóle cz.III </a:t>
            </a:r>
            <a:r>
              <a:rPr lang="pl-PL" altLang="fr-FR" sz="1400">
                <a:latin typeface="Book Antiqua" panose="02040602050305030304" pitchFamily="18" charset="0"/>
              </a:rPr>
              <a:t>(szkoła podstawowa)</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a:latin typeface="Book Antiqua" panose="02040602050305030304" pitchFamily="18" charset="0"/>
              </a:rPr>
              <a:t>  5. Danuta Pioch,</a:t>
            </a:r>
            <a:r>
              <a:rPr lang="pl-PL" altLang="fr-FR" sz="1400" i="1">
                <a:latin typeface="Book Antiqua" panose="02040602050305030304" pitchFamily="18" charset="0"/>
              </a:rPr>
              <a:t> Òjczëstô mòwa</a:t>
            </a:r>
            <a:r>
              <a:rPr lang="pl-PL" altLang="fr-FR" sz="1400">
                <a:latin typeface="Book Antiqua" panose="02040602050305030304" pitchFamily="18" charset="0"/>
              </a:rPr>
              <a:t> (gimnazjum) </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a:latin typeface="Book Antiqua" panose="02040602050305030304" pitchFamily="18" charset="0"/>
              </a:rPr>
              <a:t>  6. Elżbieta Pryczkowska, Jadwiga Hewelt, </a:t>
            </a:r>
            <a:r>
              <a:rPr lang="pl-PL" altLang="fr-FR" sz="1400" i="1">
                <a:latin typeface="Book Antiqua" panose="02040602050305030304" pitchFamily="18" charset="0"/>
              </a:rPr>
              <a:t>W jantarowi krôjnie (</a:t>
            </a:r>
            <a:r>
              <a:rPr lang="pl-PL" altLang="fr-FR" sz="1400">
                <a:latin typeface="Book Antiqua" panose="02040602050305030304" pitchFamily="18" charset="0"/>
              </a:rPr>
              <a:t>gimnajum)</a:t>
            </a:r>
            <a:br>
              <a:rPr lang="pl-PL" altLang="fr-FR" sz="1400">
                <a:latin typeface="Book Antiqua" panose="02040602050305030304" pitchFamily="18" charset="0"/>
              </a:rPr>
            </a:br>
            <a:br>
              <a:rPr lang="pl-PL" altLang="fr-FR" sz="1400" i="1">
                <a:latin typeface="Book Antiqua" panose="02040602050305030304" pitchFamily="18" charset="0"/>
              </a:rPr>
            </a:br>
            <a:r>
              <a:rPr lang="pl-PL" altLang="fr-FR" sz="1400" i="1">
                <a:latin typeface="Book Antiqua" panose="02040602050305030304" pitchFamily="18" charset="0"/>
              </a:rPr>
              <a:t>  7. </a:t>
            </a:r>
            <a:r>
              <a:rPr lang="pl-PL" altLang="fr-FR" sz="1400">
                <a:latin typeface="Book Antiqua" panose="02040602050305030304" pitchFamily="18" charset="0"/>
              </a:rPr>
              <a:t>Felicja Baska-Borzyszkowska, Wojciech Myszk, </a:t>
            </a:r>
            <a:br>
              <a:rPr lang="pl-PL" altLang="fr-FR" sz="1400">
                <a:latin typeface="Book Antiqua" panose="02040602050305030304" pitchFamily="18" charset="0"/>
              </a:rPr>
            </a:br>
            <a:r>
              <a:rPr lang="pl-PL" altLang="fr-FR" sz="1400">
                <a:latin typeface="Book Antiqua" panose="02040602050305030304" pitchFamily="18" charset="0"/>
              </a:rPr>
              <a:t>                     </a:t>
            </a:r>
            <a:r>
              <a:rPr lang="pl-PL" altLang="fr-FR" sz="1400" i="1">
                <a:latin typeface="Book Antiqua" panose="02040602050305030304" pitchFamily="18" charset="0"/>
              </a:rPr>
              <a:t>Jô w Kaszëbsczi, Kaszëbskô w  swiece  cz.I i cz. II </a:t>
            </a:r>
            <a:r>
              <a:rPr lang="pl-PL" altLang="fr-FR" sz="1400">
                <a:latin typeface="Book Antiqua" panose="02040602050305030304" pitchFamily="18" charset="0"/>
              </a:rPr>
              <a:t>(szkoła ponadgimnazjalna)</a:t>
            </a:r>
            <a:br>
              <a:rPr lang="pl-PL" altLang="fr-FR" sz="1400" b="1">
                <a:latin typeface="Book Antiqua" panose="02040602050305030304" pitchFamily="18" charset="0"/>
              </a:rPr>
            </a:br>
            <a:br>
              <a:rPr lang="pl-PL" altLang="fr-FR" sz="1400" b="1">
                <a:latin typeface="Trebuchet MS" panose="020B0603020202020204" pitchFamily="34" charset="0"/>
              </a:rPr>
            </a:br>
            <a:br>
              <a:rPr lang="pl-PL" altLang="fr-FR" sz="1400" b="1"/>
            </a:br>
            <a:br>
              <a:rPr lang="pl-PL" altLang="fr-FR" sz="1400" b="1"/>
            </a:br>
            <a:r>
              <a:rPr lang="pl-PL" altLang="fr-FR" sz="1400" b="1"/>
              <a:t> </a:t>
            </a:r>
          </a:p>
        </p:txBody>
      </p:sp>
      <p:pic>
        <p:nvPicPr>
          <p:cNvPr id="15368" name="Picture 8" descr="Skarbnica logo">
            <a:extLst>
              <a:ext uri="{FF2B5EF4-FFF2-40B4-BE49-F238E27FC236}">
                <a16:creationId xmlns:a16="http://schemas.microsoft.com/office/drawing/2014/main" id="{6A95B1CC-FBEE-4AD5-8C88-BBBA011185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852738"/>
            <a:ext cx="18002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yf - 2">
            <a:extLst>
              <a:ext uri="{FF2B5EF4-FFF2-40B4-BE49-F238E27FC236}">
                <a16:creationId xmlns:a16="http://schemas.microsoft.com/office/drawing/2014/main" id="{C67E3C39-F99A-4C1B-B472-CDD143125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bottom - 2">
            <a:extLst>
              <a:ext uri="{FF2B5EF4-FFF2-40B4-BE49-F238E27FC236}">
                <a16:creationId xmlns:a16="http://schemas.microsoft.com/office/drawing/2014/main" id="{68C989B6-03D4-464D-9DBD-F768F6F37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id="{C8761F7B-B926-4562-B770-5B58B43D733C}"/>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16389" name="Text Box 5">
            <a:extLst>
              <a:ext uri="{FF2B5EF4-FFF2-40B4-BE49-F238E27FC236}">
                <a16:creationId xmlns:a16="http://schemas.microsoft.com/office/drawing/2014/main" id="{EE31B4CC-71A3-440B-AEF8-7C12BC8D34C5}"/>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6390" name="Picture 6" descr="top - 2">
            <a:extLst>
              <a:ext uri="{FF2B5EF4-FFF2-40B4-BE49-F238E27FC236}">
                <a16:creationId xmlns:a16="http://schemas.microsoft.com/office/drawing/2014/main" id="{A1585EE1-5CEF-4F56-B35A-17BA3E262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a:extLst>
              <a:ext uri="{FF2B5EF4-FFF2-40B4-BE49-F238E27FC236}">
                <a16:creationId xmlns:a16="http://schemas.microsoft.com/office/drawing/2014/main" id="{38E764AF-2CF5-44C8-9184-48CEF2167526}"/>
              </a:ext>
            </a:extLst>
          </p:cNvPr>
          <p:cNvSpPr>
            <a:spLocks noGrp="1" noChangeArrowheads="1"/>
          </p:cNvSpPr>
          <p:nvPr>
            <p:ph type="ctrTitle"/>
          </p:nvPr>
        </p:nvSpPr>
        <p:spPr>
          <a:xfrm>
            <a:off x="250825" y="1700213"/>
            <a:ext cx="8275638" cy="4249737"/>
          </a:xfrm>
        </p:spPr>
        <p:txBody>
          <a:bodyPr/>
          <a:lstStyle/>
          <a:p>
            <a:pPr algn="l" eaLnBrk="1" hangingPunct="1"/>
            <a:br>
              <a:rPr lang="pl-PL" altLang="fr-FR" sz="1600"/>
            </a:br>
            <a:br>
              <a:rPr lang="pl-PL" altLang="fr-FR" sz="1600"/>
            </a:br>
            <a:br>
              <a:rPr lang="pl-PL" altLang="fr-FR" sz="1600"/>
            </a:br>
            <a:br>
              <a:rPr lang="pl-PL" altLang="fr-FR" sz="1600"/>
            </a:br>
            <a:br>
              <a:rPr lang="pl-PL" altLang="fr-FR" sz="1600" b="1"/>
            </a:br>
            <a:br>
              <a:rPr lang="pl-PL" altLang="fr-FR" sz="1600" b="1"/>
            </a:br>
            <a:br>
              <a:rPr lang="pl-PL" altLang="fr-FR" sz="1600" b="1"/>
            </a:br>
            <a:br>
              <a:rPr lang="pl-PL" altLang="fr-FR" sz="1600" b="1"/>
            </a:br>
            <a:br>
              <a:rPr lang="pl-PL" altLang="fr-FR" sz="1600" b="1"/>
            </a:br>
            <a:br>
              <a:rPr lang="pl-PL" altLang="fr-FR" sz="1600" b="1"/>
            </a:br>
            <a:r>
              <a:rPr lang="pl-PL" altLang="fr-FR" sz="1600" b="1"/>
              <a:t> </a:t>
            </a:r>
          </a:p>
        </p:txBody>
      </p:sp>
      <p:pic>
        <p:nvPicPr>
          <p:cNvPr id="16392" name="Picture 10" descr="okladka_Moj slownik_01">
            <a:extLst>
              <a:ext uri="{FF2B5EF4-FFF2-40B4-BE49-F238E27FC236}">
                <a16:creationId xmlns:a16="http://schemas.microsoft.com/office/drawing/2014/main" id="{305F1B6B-49B4-4191-B6F3-EB488A711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420938"/>
            <a:ext cx="194468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
            <a:extLst>
              <a:ext uri="{FF2B5EF4-FFF2-40B4-BE49-F238E27FC236}">
                <a16:creationId xmlns:a16="http://schemas.microsoft.com/office/drawing/2014/main" id="{CD0BED02-1653-4170-847C-B4649D927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2781300"/>
            <a:ext cx="21399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5">
            <a:extLst>
              <a:ext uri="{FF2B5EF4-FFF2-40B4-BE49-F238E27FC236}">
                <a16:creationId xmlns:a16="http://schemas.microsoft.com/office/drawing/2014/main" id="{1AEB3444-204C-4C9A-8C17-BE05D04A4E02}"/>
              </a:ext>
            </a:extLst>
          </p:cNvPr>
          <p:cNvSpPr txBox="1">
            <a:spLocks noChangeArrowheads="1"/>
          </p:cNvSpPr>
          <p:nvPr/>
        </p:nvSpPr>
        <p:spPr bwMode="auto">
          <a:xfrm>
            <a:off x="250825" y="1557338"/>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l-PL" altLang="fr-FR" b="1">
                <a:latin typeface="Book Antiqua" panose="02040602050305030304" pitchFamily="18" charset="0"/>
              </a:rPr>
              <a:t>Książki i materiały pomocnicze do nauki języka kaszubskiego – dostępne w formie pdf na stronie </a:t>
            </a:r>
            <a:r>
              <a:rPr lang="pl-PL" altLang="fr-FR" b="1">
                <a:solidFill>
                  <a:srgbClr val="3333CC"/>
                </a:solidFill>
                <a:latin typeface="Book Antiqua" panose="02040602050305030304" pitchFamily="18" charset="0"/>
                <a:hlinkClick r:id="rId7"/>
              </a:rPr>
              <a:t>www.skarbnicakaszubska.pl</a:t>
            </a:r>
            <a:endParaRPr lang="pl-PL" altLang="fr-FR"/>
          </a:p>
        </p:txBody>
      </p:sp>
      <p:pic>
        <p:nvPicPr>
          <p:cNvPr id="16395" name="Picture 9" descr="digipak_z_kaszubskim_w_siwat_4_text">
            <a:extLst>
              <a:ext uri="{FF2B5EF4-FFF2-40B4-BE49-F238E27FC236}">
                <a16:creationId xmlns:a16="http://schemas.microsoft.com/office/drawing/2014/main" id="{693A1B75-3C3A-40E6-B7EC-C543227C65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3357563"/>
            <a:ext cx="231933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ryf - 2">
            <a:extLst>
              <a:ext uri="{FF2B5EF4-FFF2-40B4-BE49-F238E27FC236}">
                <a16:creationId xmlns:a16="http://schemas.microsoft.com/office/drawing/2014/main" id="{913CF668-CDD0-4E19-9FC9-D2BAE65B2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bottom - 2">
            <a:extLst>
              <a:ext uri="{FF2B5EF4-FFF2-40B4-BE49-F238E27FC236}">
                <a16:creationId xmlns:a16="http://schemas.microsoft.com/office/drawing/2014/main" id="{4D129B26-6D41-4BCB-B2DA-B8BFC9C1C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a:extLst>
              <a:ext uri="{FF2B5EF4-FFF2-40B4-BE49-F238E27FC236}">
                <a16:creationId xmlns:a16="http://schemas.microsoft.com/office/drawing/2014/main" id="{B77655E3-F86A-4B62-818B-F2BB4BC39727}"/>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7413" name="Picture 6" descr="top - 2">
            <a:extLst>
              <a:ext uri="{FF2B5EF4-FFF2-40B4-BE49-F238E27FC236}">
                <a16:creationId xmlns:a16="http://schemas.microsoft.com/office/drawing/2014/main" id="{A56B6F8C-98F7-442F-AF9E-B8521F415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a:extLst>
              <a:ext uri="{FF2B5EF4-FFF2-40B4-BE49-F238E27FC236}">
                <a16:creationId xmlns:a16="http://schemas.microsoft.com/office/drawing/2014/main" id="{EEE23307-7552-4AFC-A286-7DACD633A736}"/>
              </a:ext>
            </a:extLst>
          </p:cNvPr>
          <p:cNvSpPr>
            <a:spLocks noGrp="1" noChangeArrowheads="1"/>
          </p:cNvSpPr>
          <p:nvPr>
            <p:ph type="ctrTitle"/>
          </p:nvPr>
        </p:nvSpPr>
        <p:spPr>
          <a:xfrm>
            <a:off x="539750" y="1700213"/>
            <a:ext cx="8059738" cy="4176712"/>
          </a:xfrm>
        </p:spPr>
        <p:txBody>
          <a:bodyPr/>
          <a:lstStyle/>
          <a:p>
            <a:pPr algn="l" eaLnBrk="1" hangingPunct="1"/>
            <a:br>
              <a:rPr lang="pl-PL" altLang="fr-FR" sz="1400" b="1"/>
            </a:br>
            <a:r>
              <a:rPr lang="pl-PL" altLang="fr-FR" sz="1800" b="1" u="sng">
                <a:solidFill>
                  <a:srgbClr val="3333CC"/>
                </a:solidFill>
                <a:latin typeface="Book Antiqua" panose="02040602050305030304" pitchFamily="18" charset="0"/>
              </a:rPr>
              <a:t>Kwalifikacje nauczycieli: </a:t>
            </a:r>
            <a:br>
              <a:rPr lang="pl-PL" altLang="fr-FR" sz="1400" b="1"/>
            </a:br>
            <a:br>
              <a:rPr lang="pl-PL" altLang="fr-FR" sz="1400" b="1"/>
            </a:br>
            <a:br>
              <a:rPr lang="pl-PL" altLang="fr-FR" sz="1400" b="1"/>
            </a:br>
            <a:r>
              <a:rPr lang="pl-PL" altLang="fr-FR" sz="1600">
                <a:latin typeface="Book Antiqua" panose="02040602050305030304" pitchFamily="18" charset="0"/>
              </a:rPr>
              <a:t>Nauczyciele uczą języka kaszubskiego na podstawie posiadanych kwalifikacji:</a:t>
            </a:r>
            <a:br>
              <a:rPr lang="pl-PL" altLang="fr-FR" sz="1600">
                <a:latin typeface="Book Antiqua" panose="02040602050305030304" pitchFamily="18" charset="0"/>
              </a:rPr>
            </a:br>
            <a:br>
              <a:rPr lang="pl-PL" altLang="fr-FR" sz="1600">
                <a:latin typeface="Book Antiqua" panose="02040602050305030304" pitchFamily="18" charset="0"/>
              </a:rPr>
            </a:br>
            <a:r>
              <a:rPr lang="pl-PL" altLang="fr-FR" sz="1600">
                <a:latin typeface="Book Antiqua" panose="02040602050305030304" pitchFamily="18" charset="0"/>
              </a:rPr>
              <a:t>1. etnofilologia kaszubska </a:t>
            </a:r>
            <a:br>
              <a:rPr lang="pl-PL" altLang="fr-FR" sz="1600">
                <a:latin typeface="Book Antiqua" panose="02040602050305030304" pitchFamily="18" charset="0"/>
              </a:rPr>
            </a:br>
            <a:br>
              <a:rPr lang="pl-PL" altLang="fr-FR" sz="1600">
                <a:latin typeface="Book Antiqua" panose="02040602050305030304" pitchFamily="18" charset="0"/>
              </a:rPr>
            </a:br>
            <a:r>
              <a:rPr lang="pl-PL" altLang="fr-FR" sz="1600">
                <a:latin typeface="Book Antiqua" panose="02040602050305030304" pitchFamily="18" charset="0"/>
              </a:rPr>
              <a:t>2. studia podyplomowe </a:t>
            </a:r>
            <a:br>
              <a:rPr lang="pl-PL" altLang="fr-FR" sz="1600">
                <a:latin typeface="Book Antiqua" panose="02040602050305030304" pitchFamily="18" charset="0"/>
              </a:rPr>
            </a:br>
            <a:br>
              <a:rPr lang="pl-PL" altLang="fr-FR" sz="1600">
                <a:latin typeface="Book Antiqua" panose="02040602050305030304" pitchFamily="18" charset="0"/>
              </a:rPr>
            </a:br>
            <a:r>
              <a:rPr lang="pl-PL" altLang="fr-FR" sz="1600">
                <a:latin typeface="Book Antiqua" panose="02040602050305030304" pitchFamily="18" charset="0"/>
              </a:rPr>
              <a:t>3. uprawnienia nadawane przez stowarzyszenie regionalne, tj. </a:t>
            </a:r>
            <a:br>
              <a:rPr lang="pl-PL" altLang="fr-FR" sz="1600">
                <a:latin typeface="Book Antiqua" panose="02040602050305030304" pitchFamily="18" charset="0"/>
              </a:rPr>
            </a:br>
            <a:r>
              <a:rPr lang="pl-PL" altLang="fr-FR" sz="1600">
                <a:latin typeface="Book Antiqua" panose="02040602050305030304" pitchFamily="18" charset="0"/>
              </a:rPr>
              <a:t>Zrzeszenie Kaszubsko-Pomorskie;</a:t>
            </a:r>
            <a:br>
              <a:rPr lang="pl-PL" altLang="fr-FR" sz="1600">
                <a:latin typeface="Book Antiqua" panose="02040602050305030304" pitchFamily="18" charset="0"/>
              </a:rPr>
            </a:br>
            <a:br>
              <a:rPr lang="pl-PL" altLang="fr-FR" sz="1800">
                <a:latin typeface="Trebuchet MS" panose="020B0603020202020204" pitchFamily="34" charset="0"/>
              </a:rPr>
            </a:br>
            <a:endParaRPr lang="pl-PL" altLang="fr-FR" sz="1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yf - 2">
            <a:extLst>
              <a:ext uri="{FF2B5EF4-FFF2-40B4-BE49-F238E27FC236}">
                <a16:creationId xmlns:a16="http://schemas.microsoft.com/office/drawing/2014/main" id="{C78643F3-B641-4595-AB30-E640BD9F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bottom - 2">
            <a:extLst>
              <a:ext uri="{FF2B5EF4-FFF2-40B4-BE49-F238E27FC236}">
                <a16:creationId xmlns:a16="http://schemas.microsoft.com/office/drawing/2014/main" id="{7CECF395-F338-43B7-81D2-0C0D5DE39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a:extLst>
              <a:ext uri="{FF2B5EF4-FFF2-40B4-BE49-F238E27FC236}">
                <a16:creationId xmlns:a16="http://schemas.microsoft.com/office/drawing/2014/main" id="{5525859E-BC8A-4B39-A490-E56E04CC5E45}"/>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8437" name="Picture 6" descr="top - 2">
            <a:extLst>
              <a:ext uri="{FF2B5EF4-FFF2-40B4-BE49-F238E27FC236}">
                <a16:creationId xmlns:a16="http://schemas.microsoft.com/office/drawing/2014/main" id="{B6640B8E-B8F6-4926-BBDF-9C24DAB78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a:extLst>
              <a:ext uri="{FF2B5EF4-FFF2-40B4-BE49-F238E27FC236}">
                <a16:creationId xmlns:a16="http://schemas.microsoft.com/office/drawing/2014/main" id="{6C670740-7F8E-4AD8-BB96-D7FE522B9CE5}"/>
              </a:ext>
            </a:extLst>
          </p:cNvPr>
          <p:cNvSpPr>
            <a:spLocks noGrp="1" noChangeArrowheads="1"/>
          </p:cNvSpPr>
          <p:nvPr>
            <p:ph type="ctrTitle"/>
          </p:nvPr>
        </p:nvSpPr>
        <p:spPr>
          <a:xfrm>
            <a:off x="395288" y="2492375"/>
            <a:ext cx="8424862" cy="3600450"/>
          </a:xfrm>
          <a:solidFill>
            <a:schemeClr val="bg1"/>
          </a:solidFill>
        </p:spPr>
        <p:txBody>
          <a:bodyPr/>
          <a:lstStyle/>
          <a:p>
            <a:pPr algn="l" eaLnBrk="1" hangingPunct="1"/>
            <a:r>
              <a:rPr lang="pl-PL" altLang="fr-FR" sz="1300" b="1" u="sng">
                <a:latin typeface="Book Antiqua" panose="02040602050305030304" pitchFamily="18" charset="0"/>
              </a:rPr>
              <a:t>Nowe rozporządzenie:</a:t>
            </a:r>
            <a:br>
              <a:rPr lang="pl-PL" altLang="fr-FR" sz="1300">
                <a:latin typeface="Book Antiqua" panose="02040602050305030304" pitchFamily="18" charset="0"/>
              </a:rPr>
            </a:br>
            <a:br>
              <a:rPr lang="pl-PL" altLang="fr-FR" sz="1300">
                <a:latin typeface="Book Antiqua" panose="02040602050305030304" pitchFamily="18" charset="0"/>
              </a:rPr>
            </a:br>
            <a:r>
              <a:rPr lang="en-US" altLang="fr-FR" sz="1300">
                <a:latin typeface="Times New Roman" panose="02020603050405020304" pitchFamily="18" charset="0"/>
                <a:cs typeface="Times New Roman" panose="02020603050405020304" pitchFamily="18" charset="0"/>
              </a:rPr>
              <a:t> </a:t>
            </a:r>
            <a:r>
              <a:rPr lang="en-US" altLang="fr-FR" sz="1300" b="1">
                <a:latin typeface="Book Antiqua" panose="02040602050305030304" pitchFamily="18" charset="0"/>
                <a:cs typeface="Times New Roman" panose="02020603050405020304" pitchFamily="18" charset="0"/>
              </a:rPr>
              <a:t>§</a:t>
            </a:r>
            <a:r>
              <a:rPr lang="pl-PL" altLang="fr-FR" sz="1300" b="1">
                <a:latin typeface="Book Antiqua" panose="02040602050305030304" pitchFamily="18" charset="0"/>
                <a:cs typeface="Times New Roman" panose="02020603050405020304" pitchFamily="18" charset="0"/>
              </a:rPr>
              <a:t>14 ust.1 i ust. 2 </a:t>
            </a:r>
            <a:r>
              <a:rPr lang="pl-PL" altLang="fr-FR" sz="1300" b="1">
                <a:latin typeface="Book Antiqua" panose="02040602050305030304" pitchFamily="18" charset="0"/>
              </a:rPr>
              <a:t>Rozporządzenia Ministra Edukacji Narodowej z dnia 1 sierpnia 2017 </a:t>
            </a:r>
            <a:br>
              <a:rPr lang="pl-PL" altLang="fr-FR" sz="1300">
                <a:latin typeface="Book Antiqua" panose="02040602050305030304" pitchFamily="18" charset="0"/>
              </a:rPr>
            </a:br>
            <a:r>
              <a:rPr lang="pl-PL" altLang="fr-FR" sz="1300">
                <a:latin typeface="Book Antiqua" panose="02040602050305030304" pitchFamily="18" charset="0"/>
              </a:rPr>
              <a:t>w sprawie szczegółowych kwalifikacji wymaganych od nauczyciela </a:t>
            </a:r>
            <a:br>
              <a:rPr lang="pl-PL" altLang="fr-FR" sz="1300">
                <a:latin typeface="Book Antiqua" panose="02040602050305030304" pitchFamily="18" charset="0"/>
              </a:rPr>
            </a:br>
            <a:r>
              <a:rPr lang="pl-PL" altLang="fr-FR" sz="1300">
                <a:latin typeface="Book Antiqua" panose="02040602050305030304" pitchFamily="18" charset="0"/>
              </a:rPr>
              <a:t>(Dz.U. z 2017 r., poz. 1575)</a:t>
            </a:r>
            <a:br>
              <a:rPr lang="pl-PL" altLang="fr-FR" sz="1300">
                <a:latin typeface="Book Antiqua" panose="02040602050305030304" pitchFamily="18" charset="0"/>
              </a:rPr>
            </a:br>
            <a:br>
              <a:rPr lang="pl-PL" altLang="fr-FR" sz="1300">
                <a:latin typeface="Times New Roman" panose="02020603050405020304" pitchFamily="18" charset="0"/>
                <a:cs typeface="Times New Roman" panose="02020603050405020304" pitchFamily="18" charset="0"/>
              </a:rPr>
            </a:br>
            <a:br>
              <a:rPr lang="pl-PL" altLang="fr-FR" sz="1300">
                <a:latin typeface="Times New Roman" panose="02020603050405020304" pitchFamily="18" charset="0"/>
                <a:cs typeface="Times New Roman" panose="02020603050405020304" pitchFamily="18" charset="0"/>
              </a:rPr>
            </a:br>
            <a:r>
              <a:rPr lang="pl-PL" altLang="fr-FR" sz="1300">
                <a:latin typeface="Book Antiqua" panose="02040602050305030304" pitchFamily="18" charset="0"/>
              </a:rPr>
              <a:t>  </a:t>
            </a:r>
            <a:r>
              <a:rPr lang="pl-PL" altLang="fr-FR" sz="1300" i="1">
                <a:latin typeface="Book Antiqua" panose="02040602050305030304" pitchFamily="18" charset="0"/>
              </a:rPr>
              <a:t>mowa w nim o kwalifikacjach, jakimi powinni się wykazać m.in. nauczyciele j. kaszubskiego, tj. stosownym dyplomem lub orzeczeniem wydanym przez właściwe stowarzyszenie mniejszościowe lub etniczne </a:t>
            </a:r>
            <a:br>
              <a:rPr lang="pl-PL" altLang="fr-FR" sz="1300">
                <a:latin typeface="Times New Roman" panose="02020603050405020304" pitchFamily="18" charset="0"/>
                <a:cs typeface="Times New Roman" panose="02020603050405020304" pitchFamily="18" charset="0"/>
              </a:rPr>
            </a:br>
            <a:br>
              <a:rPr lang="pl-PL" altLang="fr-FR" sz="1300">
                <a:latin typeface="Times New Roman" panose="02020603050405020304" pitchFamily="18" charset="0"/>
                <a:cs typeface="Times New Roman" panose="02020603050405020304" pitchFamily="18" charset="0"/>
              </a:rPr>
            </a:br>
            <a:r>
              <a:rPr lang="pl-PL" altLang="fr-FR" sz="1400">
                <a:latin typeface="Book Antiqua" panose="02040602050305030304" pitchFamily="18" charset="0"/>
                <a:cs typeface="Times New Roman" panose="02020603050405020304" pitchFamily="18" charset="0"/>
              </a:rPr>
              <a:t>Kwalifikacje do nauczania języka kaszubskiego posiada osoba, która ma wymagane kwalifikacje do zajmowania stanowiska nauczyciela, a ponadto zna język kaszubski, w którym naucza lub prowadzi zajęcia.</a:t>
            </a:r>
            <a:br>
              <a:rPr lang="pl-PL" altLang="fr-FR" sz="1400">
                <a:latin typeface="Book Antiqua" panose="02040602050305030304" pitchFamily="18" charset="0"/>
                <a:cs typeface="Times New Roman" panose="02020603050405020304" pitchFamily="18" charset="0"/>
              </a:rPr>
            </a:br>
            <a:br>
              <a:rPr lang="pl-PL" altLang="fr-FR" sz="1400">
                <a:latin typeface="Book Antiqua" panose="02040602050305030304" pitchFamily="18" charset="0"/>
                <a:cs typeface="Times New Roman" panose="02020603050405020304" pitchFamily="18" charset="0"/>
              </a:rPr>
            </a:br>
            <a:r>
              <a:rPr lang="pl-PL" altLang="fr-FR" sz="1400">
                <a:latin typeface="Book Antiqua" panose="02040602050305030304" pitchFamily="18" charset="0"/>
                <a:cs typeface="Times New Roman" panose="02020603050405020304" pitchFamily="18" charset="0"/>
              </a:rPr>
              <a:t>Znajomość języka kaszubskiego potwierdzona </a:t>
            </a:r>
            <a:r>
              <a:rPr lang="pl-PL" altLang="fr-FR" sz="1400">
                <a:latin typeface="Book Antiqua" panose="02040602050305030304" pitchFamily="18" charset="0"/>
              </a:rPr>
              <a:t>stosownym dyplomem lub orzeczeniem wydanym przez właściwe stowarzyszenie mniejszościowe lub etniczne.</a:t>
            </a:r>
            <a:br>
              <a:rPr lang="pl-PL" altLang="fr-FR" sz="1400">
                <a:latin typeface="Book Antiqua" panose="02040602050305030304" pitchFamily="18" charset="0"/>
              </a:rPr>
            </a:br>
            <a:br>
              <a:rPr lang="pl-PL" altLang="fr-FR" sz="1400">
                <a:latin typeface="Book Antiqua" panose="02040602050305030304" pitchFamily="18" charset="0"/>
              </a:rPr>
            </a:br>
            <a:br>
              <a:rPr lang="pl-PL" altLang="fr-FR" sz="14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 </a:t>
            </a:r>
            <a:br>
              <a:rPr lang="pl-PL" altLang="fr-FR" sz="1300" b="1"/>
            </a:br>
            <a:endParaRPr lang="pl-PL" altLang="fr-FR" sz="1300" b="1"/>
          </a:p>
        </p:txBody>
      </p:sp>
      <p:sp>
        <p:nvSpPr>
          <p:cNvPr id="18439" name="Text Box 8">
            <a:extLst>
              <a:ext uri="{FF2B5EF4-FFF2-40B4-BE49-F238E27FC236}">
                <a16:creationId xmlns:a16="http://schemas.microsoft.com/office/drawing/2014/main" id="{50AA39E0-85C8-4444-BC74-109894AB28FF}"/>
              </a:ext>
            </a:extLst>
          </p:cNvPr>
          <p:cNvSpPr txBox="1">
            <a:spLocks noChangeArrowheads="1"/>
          </p:cNvSpPr>
          <p:nvPr/>
        </p:nvSpPr>
        <p:spPr bwMode="auto">
          <a:xfrm>
            <a:off x="395288" y="1557338"/>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solidFill>
                  <a:srgbClr val="3333CC"/>
                </a:solidFill>
              </a:rPr>
              <a:t>                                </a:t>
            </a:r>
          </a:p>
          <a:p>
            <a:pPr eaLnBrk="1" hangingPunct="1"/>
            <a:r>
              <a:rPr lang="pl-PL" altLang="fr-FR" b="1" u="sng">
                <a:solidFill>
                  <a:srgbClr val="3333CC"/>
                </a:solidFill>
                <a:latin typeface="Book Antiqua" panose="02040602050305030304" pitchFamily="18" charset="0"/>
              </a:rPr>
              <a:t>Kwalifikacje nauczycieli: </a:t>
            </a:r>
            <a:br>
              <a:rPr lang="pl-PL" altLang="fr-FR" b="1" u="sng">
                <a:latin typeface="Book Antiqua" panose="02040602050305030304" pitchFamily="18" charset="0"/>
              </a:rPr>
            </a:br>
            <a:br>
              <a:rPr lang="pl-PL" altLang="fr-FR" b="1"/>
            </a:br>
            <a:br>
              <a:rPr lang="pl-PL" altLang="fr-FR" b="1"/>
            </a:br>
            <a:endParaRPr lang="pl-PL" altLang="fr-F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yf - 2">
            <a:extLst>
              <a:ext uri="{FF2B5EF4-FFF2-40B4-BE49-F238E27FC236}">
                <a16:creationId xmlns:a16="http://schemas.microsoft.com/office/drawing/2014/main" id="{4DA67B35-6D8C-4A15-85B0-4B918D0F0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bottom - 2">
            <a:extLst>
              <a:ext uri="{FF2B5EF4-FFF2-40B4-BE49-F238E27FC236}">
                <a16:creationId xmlns:a16="http://schemas.microsoft.com/office/drawing/2014/main" id="{F3A73625-CC29-4D68-8238-AEDB27B9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top - 2">
            <a:extLst>
              <a:ext uri="{FF2B5EF4-FFF2-40B4-BE49-F238E27FC236}">
                <a16:creationId xmlns:a16="http://schemas.microsoft.com/office/drawing/2014/main" id="{B44E7AE7-0DDA-403F-9026-92E8B3664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D705BC59-3EC2-4725-BF82-AD0BE81A3CB8}"/>
              </a:ext>
            </a:extLst>
          </p:cNvPr>
          <p:cNvSpPr>
            <a:spLocks noGrp="1" noChangeArrowheads="1"/>
          </p:cNvSpPr>
          <p:nvPr>
            <p:ph type="ctrTitle"/>
          </p:nvPr>
        </p:nvSpPr>
        <p:spPr>
          <a:xfrm>
            <a:off x="684213" y="1989138"/>
            <a:ext cx="8459787" cy="3960812"/>
          </a:xfrm>
        </p:spPr>
        <p:txBody>
          <a:bodyPr>
            <a:normAutofit/>
          </a:bodyPr>
          <a:lstStyle/>
          <a:p>
            <a:pPr algn="l" eaLnBrk="1" hangingPunct="1"/>
            <a:br>
              <a:rPr lang="pl-PL" altLang="fr-FR" sz="1600" b="1" u="sng">
                <a:latin typeface="Trebuchet MS" panose="020B0603020202020204" pitchFamily="34" charset="0"/>
              </a:rPr>
            </a:br>
            <a:r>
              <a:rPr lang="pl-PL" altLang="fr-FR" sz="1600" b="1" u="sng">
                <a:solidFill>
                  <a:srgbClr val="3333CC"/>
                </a:solidFill>
                <a:latin typeface="Book Antiqua" panose="02040602050305030304" pitchFamily="18" charset="0"/>
              </a:rPr>
              <a:t>I Składanie wniosku</a:t>
            </a:r>
            <a:br>
              <a:rPr lang="pl-PL" altLang="fr-FR" sz="1200" b="1">
                <a:latin typeface="Book Antiqua" panose="02040602050305030304" pitchFamily="18" charset="0"/>
              </a:rPr>
            </a:br>
            <a:br>
              <a:rPr lang="pl-PL" altLang="fr-FR" sz="1200">
                <a:latin typeface="Book Antiqua" panose="02040602050305030304" pitchFamily="18" charset="0"/>
              </a:rPr>
            </a:br>
            <a:r>
              <a:rPr lang="pl-PL" altLang="fr-FR" sz="1300">
                <a:latin typeface="Book Antiqua" panose="02040602050305030304" pitchFamily="18" charset="0"/>
              </a:rPr>
              <a:t>1. Wnioski  </a:t>
            </a:r>
            <a:r>
              <a:rPr lang="pl-PL" altLang="fr-FR" sz="1300" b="1">
                <a:latin typeface="Book Antiqua" panose="02040602050305030304" pitchFamily="18" charset="0"/>
              </a:rPr>
              <a:t>o naukę języka regionalnego - kaszubskiego i naukę własnej historii i kultury</a:t>
            </a:r>
            <a:r>
              <a:rPr lang="pl-PL" altLang="fr-FR" sz="1300">
                <a:latin typeface="Book Antiqua" panose="02040602050305030304" pitchFamily="18" charset="0"/>
              </a:rPr>
              <a:t> w szkole składają: </a:t>
            </a:r>
            <a:br>
              <a:rPr lang="pl-PL" altLang="fr-FR" sz="1300">
                <a:latin typeface="Book Antiqua" panose="02040602050305030304" pitchFamily="18" charset="0"/>
              </a:rPr>
            </a:br>
            <a:r>
              <a:rPr lang="pl-PL" altLang="fr-FR" sz="1300">
                <a:latin typeface="Book Antiqua" panose="02040602050305030304" pitchFamily="18" charset="0"/>
              </a:rPr>
              <a:t> - rodzice lub prawni opiekunowie dziecka </a:t>
            </a:r>
            <a:br>
              <a:rPr lang="pl-PL" altLang="fr-FR" sz="1300">
                <a:latin typeface="Book Antiqua" panose="02040602050305030304" pitchFamily="18" charset="0"/>
              </a:rPr>
            </a:br>
            <a:r>
              <a:rPr lang="pl-PL" altLang="fr-FR" sz="1300">
                <a:latin typeface="Book Antiqua" panose="02040602050305030304" pitchFamily="18" charset="0"/>
              </a:rPr>
              <a:t> - pełnoletni uczniowie</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2. Wniosek składa się w postaci papierowej. Wzór wniosku stanowi załącznik nr 1 do rozporządzenia.</a:t>
            </a:r>
            <a:br>
              <a:rPr lang="pl-PL" altLang="fr-FR" sz="1300">
                <a:latin typeface="Book Antiqua" panose="02040602050305030304" pitchFamily="18" charset="0"/>
              </a:rPr>
            </a:br>
            <a:r>
              <a:rPr lang="pl-PL" altLang="fr-FR" sz="1300">
                <a:latin typeface="Book Antiqua" panose="02040602050305030304" pitchFamily="18" charset="0"/>
              </a:rPr>
              <a:t> </a:t>
            </a:r>
            <a:br>
              <a:rPr lang="pl-PL" altLang="fr-FR" sz="1300">
                <a:latin typeface="Book Antiqua" panose="02040602050305030304" pitchFamily="18" charset="0"/>
              </a:rPr>
            </a:br>
            <a:r>
              <a:rPr lang="pl-PL" altLang="fr-FR" sz="1300">
                <a:latin typeface="Book Antiqua" panose="02040602050305030304" pitchFamily="18" charset="0"/>
              </a:rPr>
              <a:t>3. Wniosek składa na zasadzie dobrowolności.</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4. </a:t>
            </a:r>
            <a:r>
              <a:rPr lang="pl-PL" altLang="fr-FR" sz="1300" u="sng">
                <a:latin typeface="Book Antiqua" panose="02040602050305030304" pitchFamily="18" charset="0"/>
              </a:rPr>
              <a:t>Wniosek składa się dyrektorowi  odpowiednio przedszkola  lub szkoły  w terminie do </a:t>
            </a:r>
            <a:r>
              <a:rPr lang="pl-PL" altLang="fr-FR" sz="1300" b="1" u="sng">
                <a:latin typeface="Book Antiqua" panose="02040602050305030304" pitchFamily="18" charset="0"/>
              </a:rPr>
              <a:t>DNIA 20 WRZEŚNIA</a:t>
            </a:r>
            <a:r>
              <a:rPr lang="pl-PL" altLang="fr-FR" sz="1300" u="sng">
                <a:latin typeface="Book Antiqua" panose="02040602050305030304" pitchFamily="18" charset="0"/>
              </a:rPr>
              <a:t> </a:t>
            </a:r>
            <a:br>
              <a:rPr lang="pl-PL" altLang="fr-FR" sz="1300" u="sng">
                <a:latin typeface="Book Antiqua" panose="02040602050305030304" pitchFamily="18" charset="0"/>
              </a:rPr>
            </a:br>
            <a:r>
              <a:rPr lang="pl-PL" altLang="fr-FR" sz="1300">
                <a:latin typeface="Book Antiqua" panose="02040602050305030304" pitchFamily="18" charset="0"/>
              </a:rPr>
              <a:t>(w uzasadnionych przypadkach dyrektor palcówki może przyjąć wniosek po terminie 20 września)</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5. Wniosek dotyczy odpowiednio całego okresu, na który dziecko jest przyjmowane do przedszkola oraz całego okresu nauki ucznia w danej szkole.</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6. Złożenie wniosku jest  równoznaczne z: </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 - w przypadku nauki języka kaszubskiego – zaliczeniem tych zajęć do obowiązkowych zajęć </a:t>
            </a:r>
            <a:br>
              <a:rPr lang="pl-PL" altLang="fr-FR" sz="1300">
                <a:latin typeface="Book Antiqua" panose="02040602050305030304" pitchFamily="18" charset="0"/>
              </a:rPr>
            </a:br>
            <a:r>
              <a:rPr lang="pl-PL" altLang="fr-FR" sz="1300">
                <a:latin typeface="Book Antiqua" panose="02040602050305030304" pitchFamily="18" charset="0"/>
              </a:rPr>
              <a:t> - w przypadku nauki własnej historii i kultury  - zaliczeniem tych zajęć do dodatkowych zajęć </a:t>
            </a:r>
            <a:br>
              <a:rPr lang="pl-PL" altLang="fr-FR" sz="1300">
                <a:latin typeface="Book Antiqua" panose="02040602050305030304" pitchFamily="18" charset="0"/>
              </a:rPr>
            </a:br>
            <a:br>
              <a:rPr lang="pl-PL" altLang="fr-FR" sz="1200">
                <a:latin typeface="Book Antiqua" panose="02040602050305030304" pitchFamily="18" charset="0"/>
              </a:rPr>
            </a:br>
            <a:br>
              <a:rPr lang="pl-PL" altLang="fr-FR" sz="1400">
                <a:latin typeface="Trebuchet MS" panose="020B0603020202020204" pitchFamily="34" charset="0"/>
              </a:rPr>
            </a:br>
            <a:br>
              <a:rPr lang="pl-PL" altLang="fr-FR" sz="1100">
                <a:latin typeface="Trebuchet MS" panose="020B0603020202020204" pitchFamily="34" charset="0"/>
              </a:rPr>
            </a:br>
            <a:endParaRPr lang="pl-PL" altLang="fr-FR" sz="1100">
              <a:latin typeface="Trebuchet MS" panose="020B0603020202020204" pitchFamily="34" charset="0"/>
            </a:endParaRPr>
          </a:p>
        </p:txBody>
      </p:sp>
      <p:sp>
        <p:nvSpPr>
          <p:cNvPr id="19462" name="Text Box 8">
            <a:extLst>
              <a:ext uri="{FF2B5EF4-FFF2-40B4-BE49-F238E27FC236}">
                <a16:creationId xmlns:a16="http://schemas.microsoft.com/office/drawing/2014/main" id="{18ACAE40-B26D-4C2B-9FDB-8FC5D0F0CD97}"/>
              </a:ext>
            </a:extLst>
          </p:cNvPr>
          <p:cNvSpPr txBox="1">
            <a:spLocks noChangeArrowheads="1"/>
          </p:cNvSpPr>
          <p:nvPr/>
        </p:nvSpPr>
        <p:spPr bwMode="auto">
          <a:xfrm>
            <a:off x="611188" y="1341438"/>
            <a:ext cx="778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ORGANIZACJA NAUKI JEZYKA KASZUBSKIEGO W SZKOLE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ryf - 2">
            <a:extLst>
              <a:ext uri="{FF2B5EF4-FFF2-40B4-BE49-F238E27FC236}">
                <a16:creationId xmlns:a16="http://schemas.microsoft.com/office/drawing/2014/main" id="{268B54D0-6131-4D36-B43D-128E0164F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bottom - 2">
            <a:extLst>
              <a:ext uri="{FF2B5EF4-FFF2-40B4-BE49-F238E27FC236}">
                <a16:creationId xmlns:a16="http://schemas.microsoft.com/office/drawing/2014/main" id="{72BB347D-FF2C-4630-8CF1-FF164C73E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5">
            <a:extLst>
              <a:ext uri="{FF2B5EF4-FFF2-40B4-BE49-F238E27FC236}">
                <a16:creationId xmlns:a16="http://schemas.microsoft.com/office/drawing/2014/main" id="{E97CFEE2-920E-4BEE-B9E1-E7567928B5D2}"/>
              </a:ext>
            </a:extLst>
          </p:cNvPr>
          <p:cNvSpPr txBox="1">
            <a:spLocks noChangeArrowheads="1"/>
          </p:cNvSpPr>
          <p:nvPr/>
        </p:nvSpPr>
        <p:spPr bwMode="auto">
          <a:xfrm>
            <a:off x="8491538" y="6453188"/>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l-PL" altLang="fr-FR" sz="1000">
                <a:latin typeface="Trebuchet MS" panose="020B0603020202020204" pitchFamily="34" charset="0"/>
              </a:rPr>
              <a:t> </a:t>
            </a:r>
          </a:p>
        </p:txBody>
      </p:sp>
      <p:pic>
        <p:nvPicPr>
          <p:cNvPr id="20485" name="Picture 6" descr="top - 2">
            <a:extLst>
              <a:ext uri="{FF2B5EF4-FFF2-40B4-BE49-F238E27FC236}">
                <a16:creationId xmlns:a16="http://schemas.microsoft.com/office/drawing/2014/main" id="{0061ED5B-6ECA-4BD3-ADC6-F2276EC11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7">
            <a:extLst>
              <a:ext uri="{FF2B5EF4-FFF2-40B4-BE49-F238E27FC236}">
                <a16:creationId xmlns:a16="http://schemas.microsoft.com/office/drawing/2014/main" id="{0BE04D1B-599A-43CA-A3A9-33C7451B71DD}"/>
              </a:ext>
            </a:extLst>
          </p:cNvPr>
          <p:cNvSpPr>
            <a:spLocks noGrp="1" noChangeArrowheads="1"/>
          </p:cNvSpPr>
          <p:nvPr>
            <p:ph type="ctrTitle"/>
          </p:nvPr>
        </p:nvSpPr>
        <p:spPr>
          <a:xfrm>
            <a:off x="827088" y="1989138"/>
            <a:ext cx="7772400" cy="3960812"/>
          </a:xfrm>
        </p:spPr>
        <p:txBody>
          <a:bodyPr/>
          <a:lstStyle/>
          <a:p>
            <a:pPr algn="l" eaLnBrk="1" hangingPunct="1"/>
            <a:br>
              <a:rPr lang="pl-PL" altLang="fr-FR" sz="1600"/>
            </a:br>
            <a:br>
              <a:rPr lang="pl-PL" altLang="fr-FR" sz="1600" b="1"/>
            </a:br>
            <a:br>
              <a:rPr lang="pl-PL" altLang="fr-FR" sz="1600" b="1"/>
            </a:br>
            <a:br>
              <a:rPr lang="pl-PL" altLang="fr-FR" sz="1600" b="1"/>
            </a:br>
            <a:br>
              <a:rPr lang="pl-PL" altLang="fr-FR" sz="1600" b="1"/>
            </a:br>
            <a:endParaRPr lang="pl-PL" altLang="fr-FR" sz="1600" b="1"/>
          </a:p>
        </p:txBody>
      </p:sp>
      <p:sp>
        <p:nvSpPr>
          <p:cNvPr id="15368" name="Rectangle 8">
            <a:extLst>
              <a:ext uri="{FF2B5EF4-FFF2-40B4-BE49-F238E27FC236}">
                <a16:creationId xmlns:a16="http://schemas.microsoft.com/office/drawing/2014/main" id="{22E90C1E-475D-40CC-8323-F58DD68DFC80}"/>
              </a:ext>
            </a:extLst>
          </p:cNvPr>
          <p:cNvSpPr>
            <a:spLocks noChangeArrowheads="1"/>
          </p:cNvSpPr>
          <p:nvPr/>
        </p:nvSpPr>
        <p:spPr bwMode="auto">
          <a:xfrm>
            <a:off x="827088" y="1484313"/>
            <a:ext cx="7705725" cy="4824412"/>
          </a:xfrm>
          <a:prstGeom prst="rect">
            <a:avLst/>
          </a:prstGeom>
          <a:noFill/>
          <a:ln w="9525">
            <a:noFill/>
            <a:miter lim="800000"/>
            <a:headEnd/>
            <a:tailEnd/>
          </a:ln>
          <a:effectLst/>
        </p:spPr>
        <p:txBody>
          <a:bodyPr>
            <a:spAutoFit/>
          </a:bodyPr>
          <a:lstStyle/>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p:txBody>
      </p:sp>
      <p:pic>
        <p:nvPicPr>
          <p:cNvPr id="20488" name="Picture 12" descr="wniosek kaszubski">
            <a:extLst>
              <a:ext uri="{FF2B5EF4-FFF2-40B4-BE49-F238E27FC236}">
                <a16:creationId xmlns:a16="http://schemas.microsoft.com/office/drawing/2014/main" id="{17D8465A-9D96-4A90-97B5-0E3C0624F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765175"/>
            <a:ext cx="58499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yf - 2">
            <a:extLst>
              <a:ext uri="{FF2B5EF4-FFF2-40B4-BE49-F238E27FC236}">
                <a16:creationId xmlns:a16="http://schemas.microsoft.com/office/drawing/2014/main" id="{90C297B0-168D-486B-9248-6FCD5C7EA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bottom - 2">
            <a:extLst>
              <a:ext uri="{FF2B5EF4-FFF2-40B4-BE49-F238E27FC236}">
                <a16:creationId xmlns:a16="http://schemas.microsoft.com/office/drawing/2014/main" id="{D745C5F9-A26E-4070-B921-5AEF1DBB3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a:extLst>
              <a:ext uri="{FF2B5EF4-FFF2-40B4-BE49-F238E27FC236}">
                <a16:creationId xmlns:a16="http://schemas.microsoft.com/office/drawing/2014/main" id="{EEE7AE42-F6DD-493F-9D53-18AA66268A7A}"/>
              </a:ext>
            </a:extLst>
          </p:cNvPr>
          <p:cNvSpPr>
            <a:spLocks noGrp="1" noChangeArrowheads="1"/>
          </p:cNvSpPr>
          <p:nvPr>
            <p:ph type="ctrTitle"/>
          </p:nvPr>
        </p:nvSpPr>
        <p:spPr>
          <a:xfrm>
            <a:off x="323850" y="2205038"/>
            <a:ext cx="8569325" cy="4032250"/>
          </a:xfrm>
        </p:spPr>
        <p:txBody>
          <a:bodyPr rtlCol="0">
            <a:normAutofit fontScale="90000"/>
          </a:bodyPr>
          <a:lstStyle/>
          <a:p>
            <a:pPr algn="l" eaLnBrk="1" fontAlgn="auto" hangingPunct="1">
              <a:spcAft>
                <a:spcPts val="0"/>
              </a:spcAft>
              <a:defRPr/>
            </a:pPr>
            <a:br>
              <a:rPr lang="pl-PL" sz="1400" b="1" dirty="0">
                <a:latin typeface="Book Antiqua" pitchFamily="18" charset="0"/>
              </a:rPr>
            </a:br>
            <a:br>
              <a:rPr lang="pl-PL" sz="1400" b="1" dirty="0">
                <a:latin typeface="Book Antiqua" pitchFamily="18" charset="0"/>
              </a:rPr>
            </a:br>
            <a:r>
              <a:rPr lang="pl-PL" sz="1600" b="1" dirty="0">
                <a:latin typeface="Book Antiqua" pitchFamily="18" charset="0"/>
              </a:rPr>
              <a:t>Artykuł 13 Ustawy z dnia 7 września 1991 r. o systemie oświaty</a:t>
            </a:r>
            <a:br>
              <a:rPr lang="pl-PL" sz="1200" dirty="0">
                <a:latin typeface="Book Antiqua" pitchFamily="18" charset="0"/>
              </a:rPr>
            </a:br>
            <a:r>
              <a:rPr lang="pl-PL" sz="1200" dirty="0">
                <a:latin typeface="Book Antiqua" pitchFamily="18" charset="0"/>
              </a:rPr>
              <a:t>zgodnie z nim szkoła i placówka publiczna umożliwia uczniom podtrzymywanie poczucia tożsamości narodowej, etnicznej, językowej i religijnej, a w szczególności naukę języka oraz własnej historii i kultury                      </a:t>
            </a:r>
            <a:br>
              <a:rPr lang="pl-PL" sz="1200" dirty="0">
                <a:latin typeface="Book Antiqua" pitchFamily="18" charset="0"/>
              </a:rPr>
            </a:br>
            <a:r>
              <a:rPr lang="pl-PL" sz="1200" dirty="0">
                <a:latin typeface="Book Antiqua" pitchFamily="18" charset="0"/>
              </a:rPr>
              <a:t> (Dz. U. z 2016 r., poz. 1943, z późn. zm.) </a:t>
            </a:r>
            <a:br>
              <a:rPr lang="pl-PL" sz="1200" dirty="0">
                <a:latin typeface="Book Antiqua" pitchFamily="18" charset="0"/>
              </a:rPr>
            </a:br>
            <a:r>
              <a:rPr lang="pl-PL" sz="1200" dirty="0">
                <a:latin typeface="Book Antiqua" pitchFamily="18" charset="0"/>
              </a:rPr>
              <a:t>     </a:t>
            </a:r>
            <a:br>
              <a:rPr lang="pl-PL" sz="1200" dirty="0">
                <a:latin typeface="Book Antiqua" pitchFamily="18" charset="0"/>
              </a:rPr>
            </a:br>
            <a:r>
              <a:rPr lang="pl-PL" sz="1600" b="1" dirty="0">
                <a:latin typeface="Book Antiqua" pitchFamily="18" charset="0"/>
              </a:rPr>
              <a:t>Ustawa z dnia 6 stycznia 2005 r. o mniejszościach narodowych i etnicznych oraz o języku regionalnym</a:t>
            </a:r>
            <a:br>
              <a:rPr lang="pl-PL" sz="1400" b="1" dirty="0">
                <a:latin typeface="Book Antiqua" pitchFamily="18" charset="0"/>
              </a:rPr>
            </a:br>
            <a:r>
              <a:rPr lang="pl-PL" sz="1200" dirty="0">
                <a:latin typeface="Book Antiqua" pitchFamily="18" charset="0"/>
              </a:rPr>
              <a:t> (Dz. U. z 2017 r., poz. 823) </a:t>
            </a:r>
            <a:br>
              <a:rPr lang="pl-PL" sz="1200" dirty="0">
                <a:latin typeface="Book Antiqua" pitchFamily="18" charset="0"/>
              </a:rPr>
            </a:br>
            <a:br>
              <a:rPr lang="pl-PL" sz="1200" dirty="0">
                <a:latin typeface="Book Antiqua" pitchFamily="18" charset="0"/>
              </a:rPr>
            </a:br>
            <a:br>
              <a:rPr lang="pl-PL" sz="1200" dirty="0">
                <a:latin typeface="Book Antiqua" pitchFamily="18" charset="0"/>
              </a:rPr>
            </a:br>
            <a:r>
              <a:rPr lang="pl-PL" sz="1300" b="1" dirty="0">
                <a:latin typeface="Book Antiqua" pitchFamily="18" charset="0"/>
              </a:rPr>
              <a:t>ZADANIA SZKÓŁ  I PRZEDSZOLI: </a:t>
            </a:r>
            <a:br>
              <a:rPr lang="pl-PL" sz="1200" dirty="0">
                <a:latin typeface="Book Antiqua" pitchFamily="18" charset="0"/>
              </a:rPr>
            </a:br>
            <a:br>
              <a:rPr lang="pl-PL" sz="1200" dirty="0">
                <a:latin typeface="Trebuchet MS" pitchFamily="34" charset="0"/>
              </a:rPr>
            </a:br>
            <a:r>
              <a:rPr lang="pl-PL" sz="1300" dirty="0">
                <a:latin typeface="Book Antiqua" pitchFamily="18" charset="0"/>
              </a:rPr>
              <a:t>Przedszkola,  szkoły i  placówki  publiczne  umożliwiają uczniom  należącym  do mniejszości narodowych i etnicznych oraz  społeczności posługującej się językiem regionalnym, o których mowa w ustawie z dnia 6 stycznia 2005 r.</a:t>
            </a:r>
            <a:br>
              <a:rPr lang="pl-PL" sz="1300" dirty="0">
                <a:latin typeface="Book Antiqua" pitchFamily="18" charset="0"/>
              </a:rPr>
            </a:br>
            <a:r>
              <a:rPr lang="pl-PL" sz="1300" dirty="0">
                <a:latin typeface="Book Antiqua" pitchFamily="18" charset="0"/>
              </a:rPr>
              <a:t> o mniejszościach narodowych i etnicznych oraz o języku regionalnym</a:t>
            </a:r>
            <a:r>
              <a:rPr lang="pl-PL" sz="1300" dirty="0">
                <a:solidFill>
                  <a:srgbClr val="0070C0"/>
                </a:solidFill>
                <a:latin typeface="Book Antiqua" pitchFamily="18" charset="0"/>
              </a:rPr>
              <a:t> </a:t>
            </a:r>
            <a:r>
              <a:rPr lang="pl-PL" sz="1300" dirty="0">
                <a:latin typeface="Book Antiqua" pitchFamily="18" charset="0"/>
              </a:rPr>
              <a:t>(Dz. U. z 2017 r., poz. 823), podtrzymywanie</a:t>
            </a:r>
            <a:br>
              <a:rPr lang="pl-PL" sz="1300" dirty="0">
                <a:latin typeface="Book Antiqua" pitchFamily="18" charset="0"/>
              </a:rPr>
            </a:br>
            <a:r>
              <a:rPr lang="pl-PL" sz="1300" dirty="0">
                <a:latin typeface="Book Antiqua" pitchFamily="18" charset="0"/>
              </a:rPr>
              <a:t> i rozwijanie poczucia tożsamości narodowej, etnicznej  i językowej przez prowadzenie:</a:t>
            </a:r>
            <a:br>
              <a:rPr lang="pl-PL" sz="1300" dirty="0">
                <a:latin typeface="Book Antiqua" pitchFamily="18" charset="0"/>
              </a:rPr>
            </a:br>
            <a:br>
              <a:rPr lang="pl-PL" sz="1300" dirty="0">
                <a:latin typeface="Book Antiqua" pitchFamily="18" charset="0"/>
              </a:rPr>
            </a:br>
            <a:r>
              <a:rPr lang="pl-PL" sz="1300" dirty="0">
                <a:latin typeface="Book Antiqua" pitchFamily="18" charset="0"/>
              </a:rPr>
              <a:t> 1)   nauki języka mniejszości narodowej lub etnicznej, zwanego dalej "językiem mniejszości" oraz języka regionalnego;</a:t>
            </a:r>
            <a:br>
              <a:rPr lang="pl-PL" sz="1300" dirty="0">
                <a:latin typeface="Book Antiqua" pitchFamily="18" charset="0"/>
              </a:rPr>
            </a:br>
            <a:br>
              <a:rPr lang="pl-PL" sz="1300" dirty="0">
                <a:latin typeface="Book Antiqua" pitchFamily="18" charset="0"/>
              </a:rPr>
            </a:br>
            <a:r>
              <a:rPr lang="pl-PL" sz="1300" dirty="0">
                <a:latin typeface="Book Antiqua" pitchFamily="18" charset="0"/>
              </a:rPr>
              <a:t> 2)   nauki własnej historii i kultury</a:t>
            </a:r>
            <a:r>
              <a:rPr lang="pl-PL" sz="1200" dirty="0">
                <a:latin typeface="Book Antiqua" pitchFamily="18" charset="0"/>
              </a:rPr>
              <a:t>.</a:t>
            </a:r>
            <a:br>
              <a:rPr lang="pl-PL" sz="1200" dirty="0">
                <a:latin typeface="Book Antiqua" pitchFamily="18" charset="0"/>
              </a:rPr>
            </a:br>
            <a:br>
              <a:rPr lang="pl-PL" sz="1200" dirty="0">
                <a:latin typeface="Book Antiqua" pitchFamily="18" charset="0"/>
              </a:rPr>
            </a:br>
            <a:br>
              <a:rPr lang="pl-PL" sz="1200" dirty="0">
                <a:latin typeface="Book Antiqua" pitchFamily="18" charset="0"/>
              </a:rPr>
            </a:br>
            <a:br>
              <a:rPr lang="pl-PL" sz="1200" dirty="0">
                <a:latin typeface="Book Antiqua" pitchFamily="18" charset="0"/>
              </a:rPr>
            </a:br>
            <a:endParaRPr lang="pl-PL" sz="1200" dirty="0">
              <a:latin typeface="Book Antiqua" pitchFamily="18" charset="0"/>
            </a:endParaRPr>
          </a:p>
        </p:txBody>
      </p:sp>
      <p:sp>
        <p:nvSpPr>
          <p:cNvPr id="3077" name="Text Box 6">
            <a:extLst>
              <a:ext uri="{FF2B5EF4-FFF2-40B4-BE49-F238E27FC236}">
                <a16:creationId xmlns:a16="http://schemas.microsoft.com/office/drawing/2014/main" id="{115A8D58-8D0F-4515-A2DD-314F4B4A1EA7}"/>
              </a:ext>
            </a:extLst>
          </p:cNvPr>
          <p:cNvSpPr txBox="1">
            <a:spLocks noChangeArrowheads="1"/>
          </p:cNvSpPr>
          <p:nvPr/>
        </p:nvSpPr>
        <p:spPr bwMode="auto">
          <a:xfrm>
            <a:off x="8472488" y="63817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3078" name="Picture 7" descr="top - 2">
            <a:extLst>
              <a:ext uri="{FF2B5EF4-FFF2-40B4-BE49-F238E27FC236}">
                <a16:creationId xmlns:a16="http://schemas.microsoft.com/office/drawing/2014/main" id="{CEC34857-493F-4B10-AEE4-B5541F08F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9">
            <a:extLst>
              <a:ext uri="{FF2B5EF4-FFF2-40B4-BE49-F238E27FC236}">
                <a16:creationId xmlns:a16="http://schemas.microsoft.com/office/drawing/2014/main" id="{53911762-9DD5-4FD9-AC85-A66AE6F1F975}"/>
              </a:ext>
            </a:extLst>
          </p:cNvPr>
          <p:cNvSpPr txBox="1">
            <a:spLocks noChangeArrowheads="1"/>
          </p:cNvSpPr>
          <p:nvPr/>
        </p:nvSpPr>
        <p:spPr bwMode="auto">
          <a:xfrm>
            <a:off x="611188" y="3860800"/>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a:p>
        </p:txBody>
      </p:sp>
      <p:sp>
        <p:nvSpPr>
          <p:cNvPr id="3080" name="Text Box 10">
            <a:extLst>
              <a:ext uri="{FF2B5EF4-FFF2-40B4-BE49-F238E27FC236}">
                <a16:creationId xmlns:a16="http://schemas.microsoft.com/office/drawing/2014/main" id="{55F31807-D7AA-4418-A2E9-CCA015817E4C}"/>
              </a:ext>
            </a:extLst>
          </p:cNvPr>
          <p:cNvSpPr txBox="1">
            <a:spLocks noChangeArrowheads="1"/>
          </p:cNvSpPr>
          <p:nvPr/>
        </p:nvSpPr>
        <p:spPr bwMode="auto">
          <a:xfrm>
            <a:off x="1239838" y="1289050"/>
            <a:ext cx="236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3081" name="Text Box 11">
            <a:extLst>
              <a:ext uri="{FF2B5EF4-FFF2-40B4-BE49-F238E27FC236}">
                <a16:creationId xmlns:a16="http://schemas.microsoft.com/office/drawing/2014/main" id="{85B2FDE3-C5D1-4449-A18A-939034AD4070}"/>
              </a:ext>
            </a:extLst>
          </p:cNvPr>
          <p:cNvSpPr txBox="1">
            <a:spLocks noChangeArrowheads="1"/>
          </p:cNvSpPr>
          <p:nvPr/>
        </p:nvSpPr>
        <p:spPr bwMode="auto">
          <a:xfrm>
            <a:off x="684213" y="1647825"/>
            <a:ext cx="490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Podstawa prawna</a:t>
            </a:r>
            <a:r>
              <a:rPr lang="pl-PL" altLang="fr-FR" b="1" u="sng">
                <a:solidFill>
                  <a:srgbClr val="3333CC"/>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ryf - 2">
            <a:extLst>
              <a:ext uri="{FF2B5EF4-FFF2-40B4-BE49-F238E27FC236}">
                <a16:creationId xmlns:a16="http://schemas.microsoft.com/office/drawing/2014/main" id="{AB51F1AC-C975-47AF-9D73-A2345E2C2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bottom - 2">
            <a:extLst>
              <a:ext uri="{FF2B5EF4-FFF2-40B4-BE49-F238E27FC236}">
                <a16:creationId xmlns:a16="http://schemas.microsoft.com/office/drawing/2014/main" id="{AE4A8B3D-759C-4088-82CD-9551E0D3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a:extLst>
              <a:ext uri="{FF2B5EF4-FFF2-40B4-BE49-F238E27FC236}">
                <a16:creationId xmlns:a16="http://schemas.microsoft.com/office/drawing/2014/main" id="{0DCB56AB-B18E-4757-A6CD-D2B912FE60A8}"/>
              </a:ext>
            </a:extLst>
          </p:cNvPr>
          <p:cNvSpPr txBox="1">
            <a:spLocks noChangeArrowheads="1"/>
          </p:cNvSpPr>
          <p:nvPr/>
        </p:nvSpPr>
        <p:spPr bwMode="auto">
          <a:xfrm>
            <a:off x="8491538" y="6453188"/>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l-PL" altLang="fr-FR" sz="1000">
                <a:latin typeface="Trebuchet MS" panose="020B0603020202020204" pitchFamily="34" charset="0"/>
              </a:rPr>
              <a:t> </a:t>
            </a:r>
          </a:p>
        </p:txBody>
      </p:sp>
      <p:pic>
        <p:nvPicPr>
          <p:cNvPr id="21509" name="Picture 6" descr="top - 2">
            <a:extLst>
              <a:ext uri="{FF2B5EF4-FFF2-40B4-BE49-F238E27FC236}">
                <a16:creationId xmlns:a16="http://schemas.microsoft.com/office/drawing/2014/main" id="{B29AB300-A838-42A1-B93E-0854FBE09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7">
            <a:extLst>
              <a:ext uri="{FF2B5EF4-FFF2-40B4-BE49-F238E27FC236}">
                <a16:creationId xmlns:a16="http://schemas.microsoft.com/office/drawing/2014/main" id="{1D6D203E-2FBF-4496-AE8B-C03244873A57}"/>
              </a:ext>
            </a:extLst>
          </p:cNvPr>
          <p:cNvSpPr>
            <a:spLocks noGrp="1" noChangeArrowheads="1"/>
          </p:cNvSpPr>
          <p:nvPr>
            <p:ph type="ctrTitle" idx="4294967295"/>
          </p:nvPr>
        </p:nvSpPr>
        <p:spPr>
          <a:xfrm>
            <a:off x="827088" y="1989138"/>
            <a:ext cx="7772400" cy="3960812"/>
          </a:xfrm>
        </p:spPr>
        <p:txBody>
          <a:bodyPr/>
          <a:lstStyle/>
          <a:p>
            <a:pPr algn="l" eaLnBrk="1" hangingPunct="1"/>
            <a:br>
              <a:rPr lang="pl-PL" altLang="fr-FR" sz="1600"/>
            </a:br>
            <a:br>
              <a:rPr lang="pl-PL" altLang="fr-FR" sz="1600" b="1"/>
            </a:br>
            <a:br>
              <a:rPr lang="pl-PL" altLang="fr-FR" sz="1600" b="1"/>
            </a:br>
            <a:br>
              <a:rPr lang="pl-PL" altLang="fr-FR" sz="1600" b="1"/>
            </a:br>
            <a:br>
              <a:rPr lang="pl-PL" altLang="fr-FR" sz="1600" b="1"/>
            </a:br>
            <a:endParaRPr lang="pl-PL" altLang="fr-FR" sz="1600" b="1"/>
          </a:p>
        </p:txBody>
      </p:sp>
      <p:sp>
        <p:nvSpPr>
          <p:cNvPr id="15368" name="Rectangle 8">
            <a:extLst>
              <a:ext uri="{FF2B5EF4-FFF2-40B4-BE49-F238E27FC236}">
                <a16:creationId xmlns:a16="http://schemas.microsoft.com/office/drawing/2014/main" id="{870F5633-EB0E-4648-8D71-EB28DFF9200E}"/>
              </a:ext>
            </a:extLst>
          </p:cNvPr>
          <p:cNvSpPr>
            <a:spLocks noChangeArrowheads="1"/>
          </p:cNvSpPr>
          <p:nvPr/>
        </p:nvSpPr>
        <p:spPr bwMode="auto">
          <a:xfrm>
            <a:off x="827088" y="1484313"/>
            <a:ext cx="7705725" cy="4824412"/>
          </a:xfrm>
          <a:prstGeom prst="rect">
            <a:avLst/>
          </a:prstGeom>
          <a:noFill/>
          <a:ln w="9525">
            <a:noFill/>
            <a:miter lim="800000"/>
            <a:headEnd/>
            <a:tailEnd/>
          </a:ln>
          <a:effectLst/>
        </p:spPr>
        <p:txBody>
          <a:bodyPr>
            <a:spAutoFit/>
          </a:bodyPr>
          <a:lstStyle/>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p:txBody>
      </p:sp>
      <p:pic>
        <p:nvPicPr>
          <p:cNvPr id="21512" name="Picture 10" descr="oswiadczenia rezygnacja 2017">
            <a:extLst>
              <a:ext uri="{FF2B5EF4-FFF2-40B4-BE49-F238E27FC236}">
                <a16:creationId xmlns:a16="http://schemas.microsoft.com/office/drawing/2014/main" id="{6C91D2B3-3D84-41DC-A487-092ED5FE4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052513"/>
            <a:ext cx="51847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ryf - 2">
            <a:extLst>
              <a:ext uri="{FF2B5EF4-FFF2-40B4-BE49-F238E27FC236}">
                <a16:creationId xmlns:a16="http://schemas.microsoft.com/office/drawing/2014/main" id="{607CC124-A602-4CCB-BB80-D4A7AD53F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bottom - 2">
            <a:extLst>
              <a:ext uri="{FF2B5EF4-FFF2-40B4-BE49-F238E27FC236}">
                <a16:creationId xmlns:a16="http://schemas.microsoft.com/office/drawing/2014/main" id="{975340DE-9060-4B6F-AE5D-12C0D368A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top - 2">
            <a:extLst>
              <a:ext uri="{FF2B5EF4-FFF2-40B4-BE49-F238E27FC236}">
                <a16:creationId xmlns:a16="http://schemas.microsoft.com/office/drawing/2014/main" id="{90859E15-6315-4242-808A-7EE6CB5D2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BBAA1FAD-3B3C-4BD3-98DA-ECC6EF0F812D}"/>
              </a:ext>
            </a:extLst>
          </p:cNvPr>
          <p:cNvSpPr>
            <a:spLocks noGrp="1" noChangeArrowheads="1"/>
          </p:cNvSpPr>
          <p:nvPr>
            <p:ph type="ctrTitle"/>
          </p:nvPr>
        </p:nvSpPr>
        <p:spPr>
          <a:xfrm>
            <a:off x="684213" y="1484313"/>
            <a:ext cx="8459787" cy="4465637"/>
          </a:xfrm>
        </p:spPr>
        <p:txBody>
          <a:bodyPr>
            <a:normAutofit/>
          </a:bodyPr>
          <a:lstStyle/>
          <a:p>
            <a:pPr algn="l" eaLnBrk="1" hangingPunct="1"/>
            <a:r>
              <a:rPr lang="pl-PL" altLang="fr-FR" sz="1300" b="1" u="sng">
                <a:solidFill>
                  <a:srgbClr val="3333CC"/>
                </a:solidFill>
                <a:latin typeface="Book Antiqua" panose="02040602050305030304" pitchFamily="18" charset="0"/>
              </a:rPr>
              <a:t> </a:t>
            </a:r>
            <a:br>
              <a:rPr lang="pl-PL" altLang="fr-FR" sz="1200" b="1">
                <a:latin typeface="Book Antiqua" panose="02040602050305030304" pitchFamily="18" charset="0"/>
              </a:rPr>
            </a:br>
            <a:br>
              <a:rPr lang="pl-PL" altLang="fr-FR" sz="1200" b="1">
                <a:latin typeface="Book Antiqua" panose="02040602050305030304" pitchFamily="18" charset="0"/>
              </a:rPr>
            </a:br>
            <a:br>
              <a:rPr lang="pl-PL" altLang="fr-FR" sz="1200" b="1">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8. Rodzice  ucznia albo pełnoletni uczeń  mogą złożyć </a:t>
            </a:r>
            <a:r>
              <a:rPr lang="pl-PL" altLang="fr-FR" sz="1300" b="1">
                <a:latin typeface="Book Antiqua" panose="02040602050305030304" pitchFamily="18" charset="0"/>
              </a:rPr>
              <a:t>oświadczenie o rezygnacji </a:t>
            </a:r>
            <a:r>
              <a:rPr lang="pl-PL" altLang="fr-FR" sz="1300">
                <a:latin typeface="Book Antiqua" panose="02040602050305030304" pitchFamily="18" charset="0"/>
              </a:rPr>
              <a:t>z nauki języka regionalnego</a:t>
            </a:r>
            <a:br>
              <a:rPr lang="pl-PL" altLang="fr-FR" sz="1300">
                <a:latin typeface="Book Antiqua" panose="02040602050305030304" pitchFamily="18" charset="0"/>
              </a:rPr>
            </a:br>
            <a:r>
              <a:rPr lang="pl-PL" altLang="fr-FR" sz="1300">
                <a:latin typeface="Book Antiqua" panose="02040602050305030304" pitchFamily="18" charset="0"/>
              </a:rPr>
              <a:t> i własnej historii i kultury. Oświadczenie składa się dyrektorowi szkoły nie później niż do </a:t>
            </a:r>
            <a:r>
              <a:rPr lang="pl-PL" altLang="fr-FR" sz="1300" b="1">
                <a:latin typeface="Book Antiqua" panose="02040602050305030304" pitchFamily="18" charset="0"/>
              </a:rPr>
              <a:t>dnia 29 września   roku szkolnego</a:t>
            </a:r>
            <a:r>
              <a:rPr lang="pl-PL" altLang="fr-FR" sz="1300">
                <a:latin typeface="Book Antiqua" panose="02040602050305030304" pitchFamily="18" charset="0"/>
              </a:rPr>
              <a:t>, którego dotyczy rezygnacja. </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9. Rezygnację składa się w wersji papierowej. Wzór oświadczenia o rezygnacji stanowi załącznik nr 2 do      rozporządzenia. </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10. Przed rozpoczęciem nauki języka kaszubskiego i własnej historii i kultury dyrektor szkoły informuje     rodziców:</a:t>
            </a: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     - o celu prowadzonych zajęć ich miejscu w tygodniowym rozkładzie zajęć </a:t>
            </a:r>
            <a:br>
              <a:rPr lang="pl-PL" altLang="fr-FR" sz="1300">
                <a:latin typeface="Book Antiqua" panose="02040602050305030304" pitchFamily="18" charset="0"/>
              </a:rPr>
            </a:br>
            <a:r>
              <a:rPr lang="pl-PL" altLang="fr-FR" sz="1300">
                <a:latin typeface="Book Antiqua" panose="02040602050305030304" pitchFamily="18" charset="0"/>
              </a:rPr>
              <a:t>     - o dokumentacji (zapis np. na świadectwie)</a:t>
            </a:r>
            <a:br>
              <a:rPr lang="pl-PL" altLang="fr-FR" sz="1300">
                <a:latin typeface="Book Antiqua" panose="02040602050305030304" pitchFamily="18" charset="0"/>
              </a:rPr>
            </a:br>
            <a:r>
              <a:rPr lang="pl-PL" altLang="fr-FR" sz="1300">
                <a:latin typeface="Book Antiqua" panose="02040602050305030304" pitchFamily="18" charset="0"/>
              </a:rPr>
              <a:t>     - o warunkach i sposobie oceniania i klasyfikowania ucznia</a:t>
            </a:r>
            <a:br>
              <a:rPr lang="pl-PL" altLang="fr-FR" sz="1300">
                <a:latin typeface="Book Antiqua" panose="02040602050305030304" pitchFamily="18" charset="0"/>
              </a:rPr>
            </a:br>
            <a:r>
              <a:rPr lang="pl-PL" altLang="fr-FR" sz="1300">
                <a:latin typeface="Book Antiqua" panose="02040602050305030304" pitchFamily="18" charset="0"/>
              </a:rPr>
              <a:t>     - o uprawnieniach i obowiązkach uczniów przystępujących do egzaminu ósmoklasisty i egzaminu        maturalnego.</a:t>
            </a:r>
            <a:br>
              <a:rPr lang="pl-PL" altLang="fr-FR" sz="12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 </a:t>
            </a:r>
            <a:br>
              <a:rPr lang="pl-PL" altLang="fr-FR" sz="1300">
                <a:latin typeface="Book Antiqua" panose="02040602050305030304" pitchFamily="18" charset="0"/>
              </a:rPr>
            </a:br>
            <a:br>
              <a:rPr lang="pl-PL" altLang="fr-FR" sz="1200">
                <a:latin typeface="Book Antiqua" panose="02040602050305030304" pitchFamily="18" charset="0"/>
              </a:rPr>
            </a:br>
            <a:br>
              <a:rPr lang="pl-PL" altLang="fr-FR" sz="1200">
                <a:latin typeface="Book Antiqua" panose="02040602050305030304" pitchFamily="18" charset="0"/>
              </a:rPr>
            </a:br>
            <a:br>
              <a:rPr lang="pl-PL" altLang="fr-FR" sz="1400">
                <a:latin typeface="Trebuchet MS" panose="020B0603020202020204" pitchFamily="34" charset="0"/>
              </a:rPr>
            </a:br>
            <a:br>
              <a:rPr lang="pl-PL" altLang="fr-FR" sz="1100">
                <a:latin typeface="Trebuchet MS" panose="020B0603020202020204" pitchFamily="34" charset="0"/>
              </a:rPr>
            </a:br>
            <a:endParaRPr lang="pl-PL" altLang="fr-FR" sz="1100">
              <a:latin typeface="Trebuchet MS" panose="020B0603020202020204" pitchFamily="34" charset="0"/>
            </a:endParaRPr>
          </a:p>
        </p:txBody>
      </p:sp>
      <p:sp>
        <p:nvSpPr>
          <p:cNvPr id="22534" name="Text Box 8">
            <a:extLst>
              <a:ext uri="{FF2B5EF4-FFF2-40B4-BE49-F238E27FC236}">
                <a16:creationId xmlns:a16="http://schemas.microsoft.com/office/drawing/2014/main" id="{119C096F-8A7B-49E0-8325-7282458A6A94}"/>
              </a:ext>
            </a:extLst>
          </p:cNvPr>
          <p:cNvSpPr txBox="1">
            <a:spLocks noChangeArrowheads="1"/>
          </p:cNvSpPr>
          <p:nvPr/>
        </p:nvSpPr>
        <p:spPr bwMode="auto">
          <a:xfrm>
            <a:off x="611188" y="1341438"/>
            <a:ext cx="778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yf - 2">
            <a:extLst>
              <a:ext uri="{FF2B5EF4-FFF2-40B4-BE49-F238E27FC236}">
                <a16:creationId xmlns:a16="http://schemas.microsoft.com/office/drawing/2014/main" id="{FF7C7613-F402-4EF6-8E8D-D1EF7C6E7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bottom - 2">
            <a:extLst>
              <a:ext uri="{FF2B5EF4-FFF2-40B4-BE49-F238E27FC236}">
                <a16:creationId xmlns:a16="http://schemas.microsoft.com/office/drawing/2014/main" id="{C58B5AE6-FBDF-4719-B79C-BCBA34A0D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top - 2">
            <a:extLst>
              <a:ext uri="{FF2B5EF4-FFF2-40B4-BE49-F238E27FC236}">
                <a16:creationId xmlns:a16="http://schemas.microsoft.com/office/drawing/2014/main" id="{739F609B-3D73-4B83-83C4-1D348FA87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a:extLst>
              <a:ext uri="{FF2B5EF4-FFF2-40B4-BE49-F238E27FC236}">
                <a16:creationId xmlns:a16="http://schemas.microsoft.com/office/drawing/2014/main" id="{B5A3F5DC-C688-49DF-AD29-BE01458B458F}"/>
              </a:ext>
            </a:extLst>
          </p:cNvPr>
          <p:cNvSpPr>
            <a:spLocks noGrp="1" noChangeArrowheads="1"/>
          </p:cNvSpPr>
          <p:nvPr>
            <p:ph type="ctrTitle"/>
          </p:nvPr>
        </p:nvSpPr>
        <p:spPr>
          <a:xfrm>
            <a:off x="539750" y="1916113"/>
            <a:ext cx="7988300" cy="3960812"/>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23558" name="Rectangle 8">
            <a:extLst>
              <a:ext uri="{FF2B5EF4-FFF2-40B4-BE49-F238E27FC236}">
                <a16:creationId xmlns:a16="http://schemas.microsoft.com/office/drawing/2014/main" id="{DDF648AC-EE98-47A1-8B0A-6DFAF3583A80}"/>
              </a:ext>
            </a:extLst>
          </p:cNvPr>
          <p:cNvSpPr>
            <a:spLocks noChangeArrowheads="1"/>
          </p:cNvSpPr>
          <p:nvPr/>
        </p:nvSpPr>
        <p:spPr bwMode="auto">
          <a:xfrm>
            <a:off x="539750" y="2276475"/>
            <a:ext cx="835342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sz="1400">
                <a:latin typeface="Book Antiqua" panose="02040602050305030304" pitchFamily="18" charset="0"/>
              </a:rPr>
              <a:t>1. Naukę języka kaszubskiego można rozpoczynać na dowolnym etapie edukacyjnym.</a:t>
            </a:r>
          </a:p>
          <a:p>
            <a:pPr eaLnBrk="1" hangingPunct="1">
              <a:buFontTx/>
              <a:buAutoNum type="arabicPeriod"/>
            </a:pPr>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2.   Grupę w przedszkolu na poziomie danego oddziału tworzy się z </a:t>
            </a:r>
            <a:r>
              <a:rPr lang="pl-PL" altLang="fr-FR" sz="1400" b="1">
                <a:latin typeface="Book Antiqua" panose="02040602050305030304" pitchFamily="18" charset="0"/>
              </a:rPr>
              <a:t>co najmniej 14 dzieci</a:t>
            </a:r>
            <a:r>
              <a:rPr lang="pl-PL" altLang="fr-FR" sz="1400">
                <a:latin typeface="Book Antiqua" panose="02040602050305030304" pitchFamily="18" charset="0"/>
              </a:rPr>
              <a:t>.</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3.  Grupę w  szkole na poziomie danej klasy – </a:t>
            </a:r>
            <a:r>
              <a:rPr lang="pl-PL" altLang="fr-FR" sz="1400" b="1">
                <a:latin typeface="Book Antiqua" panose="02040602050305030304" pitchFamily="18" charset="0"/>
              </a:rPr>
              <a:t>z co najmniej 7 uczniów.</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4. W przypadku gdy liczba zgłoszonych uczniów jest mniejsza, nauczanie organizuje się w grupach międzyoddziałowych lub międzyklasowych.</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5</a:t>
            </a:r>
            <a:r>
              <a:rPr lang="pl-PL" altLang="fr-FR" sz="1400" b="1">
                <a:latin typeface="Book Antiqua" panose="02040602050305030304" pitchFamily="18" charset="0"/>
              </a:rPr>
              <a:t>. Grupa międzyoddziałowa</a:t>
            </a:r>
            <a:r>
              <a:rPr lang="pl-PL" altLang="fr-FR" sz="1400">
                <a:latin typeface="Book Antiqua" panose="02040602050305030304" pitchFamily="18" charset="0"/>
              </a:rPr>
              <a:t>, utworzona z uczniów różnych oddziałów na poziomie danej klasy oraz  </a:t>
            </a:r>
            <a:r>
              <a:rPr lang="pl-PL" altLang="fr-FR" sz="1400" b="1">
                <a:latin typeface="Book Antiqua" panose="02040602050305030304" pitchFamily="18" charset="0"/>
              </a:rPr>
              <a:t>grupa międzyklasowa</a:t>
            </a:r>
            <a:r>
              <a:rPr lang="pl-PL" altLang="fr-FR" sz="1400">
                <a:latin typeface="Book Antiqua" panose="02040602050305030304" pitchFamily="18" charset="0"/>
              </a:rPr>
              <a:t>, utworzona z uczniów różnych klas, nie może liczyć mniej  </a:t>
            </a:r>
            <a:r>
              <a:rPr lang="pl-PL" altLang="fr-FR" sz="1400" b="1">
                <a:latin typeface="Book Antiqua" panose="02040602050305030304" pitchFamily="18" charset="0"/>
              </a:rPr>
              <a:t>niż 3 i więcej niż 16 uczniów.</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6. Tworzenie grup międzyoddziałowych i międzyszkolnych odbywa się w ramach danego etapu edukacyjnego. Nie można tworzyć grup składających z uczniów z różnych etapów edukacyjnych.</a:t>
            </a:r>
          </a:p>
          <a:p>
            <a:pPr eaLnBrk="1" hangingPunct="1"/>
            <a:endParaRPr lang="pl-PL" altLang="fr-FR" sz="1300">
              <a:latin typeface="Book Antiqua" panose="02040602050305030304" pitchFamily="18" charset="0"/>
            </a:endParaRPr>
          </a:p>
          <a:p>
            <a:pPr eaLnBrk="1" hangingPunct="1"/>
            <a:endParaRPr lang="pl-PL" altLang="fr-FR" sz="1300">
              <a:latin typeface="Book Antiqua" panose="02040602050305030304" pitchFamily="18" charset="0"/>
            </a:endParaRPr>
          </a:p>
          <a:p>
            <a:pPr eaLnBrk="1" hangingPunct="1"/>
            <a:endParaRPr lang="pl-PL" altLang="fr-FR" sz="1300">
              <a:latin typeface="Book Antiqua" panose="02040602050305030304" pitchFamily="18" charset="0"/>
            </a:endParaRPr>
          </a:p>
        </p:txBody>
      </p:sp>
      <p:sp>
        <p:nvSpPr>
          <p:cNvPr id="23559" name="Text Box 9">
            <a:extLst>
              <a:ext uri="{FF2B5EF4-FFF2-40B4-BE49-F238E27FC236}">
                <a16:creationId xmlns:a16="http://schemas.microsoft.com/office/drawing/2014/main" id="{D08624E2-FC00-47AB-8B05-96E0A7AC3B3E}"/>
              </a:ext>
            </a:extLst>
          </p:cNvPr>
          <p:cNvSpPr txBox="1">
            <a:spLocks noChangeArrowheads="1"/>
          </p:cNvSpPr>
          <p:nvPr/>
        </p:nvSpPr>
        <p:spPr bwMode="auto">
          <a:xfrm>
            <a:off x="539750" y="1484313"/>
            <a:ext cx="7475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II Zasady konstruowania grup na naukę języka kaszubskiego</a:t>
            </a:r>
          </a:p>
          <a:p>
            <a:pPr eaLnBrk="1" hangingPunct="1"/>
            <a:endParaRPr lang="pl-PL"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yf - 2">
            <a:extLst>
              <a:ext uri="{FF2B5EF4-FFF2-40B4-BE49-F238E27FC236}">
                <a16:creationId xmlns:a16="http://schemas.microsoft.com/office/drawing/2014/main" id="{F03BD938-A2D5-40F2-B87F-6D86B11C3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bottom - 2">
            <a:extLst>
              <a:ext uri="{FF2B5EF4-FFF2-40B4-BE49-F238E27FC236}">
                <a16:creationId xmlns:a16="http://schemas.microsoft.com/office/drawing/2014/main" id="{D3259477-27B4-4A18-B427-191C388DB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top - 2">
            <a:extLst>
              <a:ext uri="{FF2B5EF4-FFF2-40B4-BE49-F238E27FC236}">
                <a16:creationId xmlns:a16="http://schemas.microsoft.com/office/drawing/2014/main" id="{B79C9BCE-BBF1-4798-A569-A9B17CF6C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a:extLst>
              <a:ext uri="{FF2B5EF4-FFF2-40B4-BE49-F238E27FC236}">
                <a16:creationId xmlns:a16="http://schemas.microsoft.com/office/drawing/2014/main" id="{A2BF4CB6-4F0C-418A-B1DB-CAE44ACDF98E}"/>
              </a:ext>
            </a:extLst>
          </p:cNvPr>
          <p:cNvSpPr>
            <a:spLocks noGrp="1" noChangeArrowheads="1"/>
          </p:cNvSpPr>
          <p:nvPr>
            <p:ph type="ctrTitle"/>
          </p:nvPr>
        </p:nvSpPr>
        <p:spPr>
          <a:xfrm>
            <a:off x="539750" y="1916113"/>
            <a:ext cx="7988300" cy="3960812"/>
          </a:xfrm>
        </p:spPr>
        <p:txBody>
          <a:bodyPr>
            <a:normAutofit/>
          </a:bodyPr>
          <a:lstStyle/>
          <a:p>
            <a:pPr algn="l" eaLnBrk="1" hangingPunct="1"/>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br>
              <a:rPr lang="pl-PL" altLang="fr-FR" sz="1300">
                <a:latin typeface="Book Antiqua" panose="02040602050305030304" pitchFamily="18" charset="0"/>
              </a:rPr>
            </a:br>
            <a:r>
              <a:rPr lang="pl-PL" altLang="fr-FR" sz="1300">
                <a:latin typeface="Book Antiqua" panose="02040602050305030304" pitchFamily="18" charset="0"/>
              </a:rPr>
              <a:t> </a:t>
            </a:r>
            <a:br>
              <a:rPr lang="pl-PL" altLang="fr-FR" sz="1400" b="1"/>
            </a:br>
            <a:br>
              <a:rPr lang="pl-PL" altLang="fr-FR" sz="1400" b="1"/>
            </a:br>
            <a:endParaRPr lang="pl-PL" altLang="fr-FR" sz="1400" b="1"/>
          </a:p>
        </p:txBody>
      </p:sp>
      <p:sp>
        <p:nvSpPr>
          <p:cNvPr id="24582" name="Rectangle 8">
            <a:extLst>
              <a:ext uri="{FF2B5EF4-FFF2-40B4-BE49-F238E27FC236}">
                <a16:creationId xmlns:a16="http://schemas.microsoft.com/office/drawing/2014/main" id="{295F2ECE-03EC-46A2-A229-6D2983009C53}"/>
              </a:ext>
            </a:extLst>
          </p:cNvPr>
          <p:cNvSpPr>
            <a:spLocks noChangeArrowheads="1"/>
          </p:cNvSpPr>
          <p:nvPr/>
        </p:nvSpPr>
        <p:spPr bwMode="auto">
          <a:xfrm>
            <a:off x="250825" y="2205038"/>
            <a:ext cx="8137525" cy="693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sz="1300">
              <a:latin typeface="Book Antiqua" panose="02040602050305030304" pitchFamily="18" charset="0"/>
            </a:endParaRPr>
          </a:p>
          <a:p>
            <a:pPr eaLnBrk="1" hangingPunct="1"/>
            <a:r>
              <a:rPr lang="pl-PL" altLang="fr-FR" sz="1400">
                <a:latin typeface="Book Antiqua" panose="02040602050305030304" pitchFamily="18" charset="0"/>
              </a:rPr>
              <a:t>    7.  Jeżeli  z powodu zbyt małej liczby zgłoszonych uczniów lub braku nauczyciela organ prowadzący przedszkole lub szkołę, organizuje </a:t>
            </a:r>
            <a:r>
              <a:rPr lang="pl-PL" altLang="fr-FR" sz="1400" b="1">
                <a:latin typeface="Book Antiqua" panose="02040602050305030304" pitchFamily="18" charset="0"/>
              </a:rPr>
              <a:t>międzyprzedszkolne lub międzyszkolne zespoły nauczania. </a:t>
            </a:r>
            <a:r>
              <a:rPr lang="pl-PL" altLang="fr-FR" sz="1400">
                <a:latin typeface="Book Antiqua" panose="02040602050305030304" pitchFamily="18" charset="0"/>
              </a:rPr>
              <a:t>Dyrektor do dnia 30 września danego roku szkolnego przekazuje organowi prowadzącemu listę zgłoszonych uczniów. </a:t>
            </a:r>
          </a:p>
          <a:p>
            <a:pPr eaLnBrk="1" hangingPunct="1"/>
            <a:r>
              <a:rPr lang="pl-PL" altLang="fr-FR" sz="1400">
                <a:latin typeface="Book Antiqua" panose="02040602050305030304" pitchFamily="18" charset="0"/>
              </a:rPr>
              <a:t>    </a:t>
            </a:r>
          </a:p>
          <a:p>
            <a:pPr eaLnBrk="1" hangingPunct="1"/>
            <a:r>
              <a:rPr lang="pl-PL" altLang="fr-FR" sz="1400">
                <a:latin typeface="Book Antiqua" panose="02040602050305030304" pitchFamily="18" charset="0"/>
              </a:rPr>
              <a:t>    8. W miedzyprzedszkolnych  i międzyszkolnych  zespołach nauczania nauka języka kaszubskiego jest prowadzona w formie dodatkowej  nauki języka regionalnego  - kaszubskiego (szkoła: liczba uczniów: nie mniej niż 3 i nie więcej niż 16; liczba godzin: 3 h tygodniowo; przedszkole: 6 zajęć przedszkolnych tygodniowo).</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       9.  W uzasadnionych przypadkach, za zgodą organu prowadzącego przedszkole lub szkołę, liczba uczniów w oddziale, grupie, grupie międzyoddziałowej i międzyklasowej oraz miedzyprzedszkolnym lub międzyszkolnym zespole nauczania może być mniejsza niż określona wyżej.</a:t>
            </a:r>
            <a:r>
              <a:rPr lang="pl-PL" altLang="fr-FR" sz="1400"/>
              <a:t> </a:t>
            </a:r>
            <a:br>
              <a:rPr lang="pl-PL" altLang="fr-FR" sz="1400" b="1"/>
            </a:br>
            <a:br>
              <a:rPr lang="pl-PL" altLang="fr-FR" b="1"/>
            </a:br>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300">
              <a:latin typeface="Book Antiqua" panose="02040602050305030304" pitchFamily="18" charset="0"/>
            </a:endParaRPr>
          </a:p>
        </p:txBody>
      </p:sp>
      <p:sp>
        <p:nvSpPr>
          <p:cNvPr id="24583" name="Text Box 9">
            <a:extLst>
              <a:ext uri="{FF2B5EF4-FFF2-40B4-BE49-F238E27FC236}">
                <a16:creationId xmlns:a16="http://schemas.microsoft.com/office/drawing/2014/main" id="{A71EE77A-8C0A-4E0A-BCBA-E7B02A2AC113}"/>
              </a:ext>
            </a:extLst>
          </p:cNvPr>
          <p:cNvSpPr txBox="1">
            <a:spLocks noChangeArrowheads="1"/>
          </p:cNvSpPr>
          <p:nvPr/>
        </p:nvSpPr>
        <p:spPr bwMode="auto">
          <a:xfrm>
            <a:off x="539750" y="1628775"/>
            <a:ext cx="7475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II Zasady konstruowania grup na naukę języka kaszubskiego</a:t>
            </a:r>
          </a:p>
          <a:p>
            <a:pPr eaLnBrk="1" hangingPunct="1"/>
            <a:endParaRPr lang="pl-PL" alt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bottom - 2">
            <a:extLst>
              <a:ext uri="{FF2B5EF4-FFF2-40B4-BE49-F238E27FC236}">
                <a16:creationId xmlns:a16="http://schemas.microsoft.com/office/drawing/2014/main" id="{B065B494-C4F5-4E9E-B7AA-F4634CFD6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a:extLst>
              <a:ext uri="{FF2B5EF4-FFF2-40B4-BE49-F238E27FC236}">
                <a16:creationId xmlns:a16="http://schemas.microsoft.com/office/drawing/2014/main" id="{A20457C5-A88B-412D-AF50-3A3421682082}"/>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25604" name="Picture 6" descr="top - 2">
            <a:extLst>
              <a:ext uri="{FF2B5EF4-FFF2-40B4-BE49-F238E27FC236}">
                <a16:creationId xmlns:a16="http://schemas.microsoft.com/office/drawing/2014/main" id="{5BEBA679-5459-4D06-B707-2CDCC5C14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a:extLst>
              <a:ext uri="{FF2B5EF4-FFF2-40B4-BE49-F238E27FC236}">
                <a16:creationId xmlns:a16="http://schemas.microsoft.com/office/drawing/2014/main" id="{A7A070E5-D193-4465-81BD-FDDA61158757}"/>
              </a:ext>
            </a:extLst>
          </p:cNvPr>
          <p:cNvSpPr>
            <a:spLocks noGrp="1" noChangeArrowheads="1"/>
          </p:cNvSpPr>
          <p:nvPr>
            <p:ph type="ctrTitle"/>
          </p:nvPr>
        </p:nvSpPr>
        <p:spPr>
          <a:xfrm>
            <a:off x="611188" y="1989138"/>
            <a:ext cx="7988300" cy="3960812"/>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25606" name="Rectangle 8">
            <a:extLst>
              <a:ext uri="{FF2B5EF4-FFF2-40B4-BE49-F238E27FC236}">
                <a16:creationId xmlns:a16="http://schemas.microsoft.com/office/drawing/2014/main" id="{AAD5FD2B-A418-4D57-92BE-8B99C3A0112C}"/>
              </a:ext>
            </a:extLst>
          </p:cNvPr>
          <p:cNvSpPr>
            <a:spLocks noChangeArrowheads="1"/>
          </p:cNvSpPr>
          <p:nvPr/>
        </p:nvSpPr>
        <p:spPr bwMode="auto">
          <a:xfrm>
            <a:off x="323850" y="2060575"/>
            <a:ext cx="8135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u="sng">
              <a:solidFill>
                <a:srgbClr val="3333CC"/>
              </a:solidFill>
              <a:latin typeface="Trebuchet MS" panose="020B0603020202020204" pitchFamily="34" charset="0"/>
            </a:endParaRPr>
          </a:p>
          <a:p>
            <a:pPr eaLnBrk="1" hangingPunct="1"/>
            <a:r>
              <a:rPr lang="pl-PL" altLang="fr-FR" sz="1400">
                <a:latin typeface="Book Antiqua" panose="02040602050305030304" pitchFamily="18" charset="0"/>
              </a:rPr>
              <a:t>Nauka języka regionalnego – kaszubskiego w szkołach może być organizowana :  </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1. w formie dodatkowej nauki języka regionalnego - kaszubskiego</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2. przez prowadzenie zajęć edukacyjnych w dwóch językach: w języku polskim i języku regionalnym - kaszubskim</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3. przez prowadzenie zajęć edukacyjnych języku regionalnym – kaszubskim</a:t>
            </a: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Wymiar godzin określa załącznik nr 3 do rozporządzenia.</a:t>
            </a: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p:txBody>
      </p:sp>
      <p:sp>
        <p:nvSpPr>
          <p:cNvPr id="25607" name="Text Box 9">
            <a:extLst>
              <a:ext uri="{FF2B5EF4-FFF2-40B4-BE49-F238E27FC236}">
                <a16:creationId xmlns:a16="http://schemas.microsoft.com/office/drawing/2014/main" id="{70851E6B-C3B7-4A10-B5A5-502B78253230}"/>
              </a:ext>
            </a:extLst>
          </p:cNvPr>
          <p:cNvSpPr txBox="1">
            <a:spLocks noChangeArrowheads="1"/>
          </p:cNvSpPr>
          <p:nvPr/>
        </p:nvSpPr>
        <p:spPr bwMode="auto">
          <a:xfrm>
            <a:off x="684213" y="1557338"/>
            <a:ext cx="36845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solidFill>
                  <a:srgbClr val="3333CC"/>
                </a:solidFill>
              </a:rPr>
              <a:t> </a:t>
            </a:r>
            <a:r>
              <a:rPr lang="pl-PL" altLang="fr-FR" b="1" u="sng">
                <a:solidFill>
                  <a:srgbClr val="3333CC"/>
                </a:solidFill>
                <a:latin typeface="Book Antiqua" panose="02040602050305030304" pitchFamily="18" charset="0"/>
              </a:rPr>
              <a:t>III Liczby godzin</a:t>
            </a:r>
          </a:p>
          <a:p>
            <a:pPr eaLnBrk="1" hangingPunct="1"/>
            <a:endParaRPr lang="pl-PL" alt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bottom - 2">
            <a:extLst>
              <a:ext uri="{FF2B5EF4-FFF2-40B4-BE49-F238E27FC236}">
                <a16:creationId xmlns:a16="http://schemas.microsoft.com/office/drawing/2014/main" id="{FCA5B1C6-3973-469B-8A54-A39A606F0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A9F4FF7F-D1C5-402E-8A8E-23B2447B1D57}"/>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26628" name="Picture 6" descr="top - 2">
            <a:extLst>
              <a:ext uri="{FF2B5EF4-FFF2-40B4-BE49-F238E27FC236}">
                <a16:creationId xmlns:a16="http://schemas.microsoft.com/office/drawing/2014/main" id="{A48689B3-3FF1-4E20-BC6A-8C8BD82A9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7">
            <a:extLst>
              <a:ext uri="{FF2B5EF4-FFF2-40B4-BE49-F238E27FC236}">
                <a16:creationId xmlns:a16="http://schemas.microsoft.com/office/drawing/2014/main" id="{BC34AF9C-8F0A-4F49-968F-C2FFB2B6310F}"/>
              </a:ext>
            </a:extLst>
          </p:cNvPr>
          <p:cNvSpPr>
            <a:spLocks noGrp="1" noChangeArrowheads="1"/>
          </p:cNvSpPr>
          <p:nvPr>
            <p:ph type="ctrTitle"/>
          </p:nvPr>
        </p:nvSpPr>
        <p:spPr>
          <a:xfrm>
            <a:off x="611188" y="1989138"/>
            <a:ext cx="7988300" cy="3960812"/>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26630" name="Rectangle 8">
            <a:extLst>
              <a:ext uri="{FF2B5EF4-FFF2-40B4-BE49-F238E27FC236}">
                <a16:creationId xmlns:a16="http://schemas.microsoft.com/office/drawing/2014/main" id="{89AE5E0B-4B32-4DA3-8319-24F33A642760}"/>
              </a:ext>
            </a:extLst>
          </p:cNvPr>
          <p:cNvSpPr>
            <a:spLocks noChangeArrowheads="1"/>
          </p:cNvSpPr>
          <p:nvPr/>
        </p:nvSpPr>
        <p:spPr bwMode="auto">
          <a:xfrm>
            <a:off x="250825" y="1989138"/>
            <a:ext cx="813752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sz="1400" u="sng">
                <a:latin typeface="Book Antiqua" panose="02040602050305030304" pitchFamily="18" charset="0"/>
              </a:rPr>
              <a:t>W formie dodatkowej nauki języka regionalnego - kaszubskiego</a:t>
            </a:r>
          </a:p>
          <a:p>
            <a:pPr eaLnBrk="1" hangingPunct="1"/>
            <a:endParaRPr lang="pl-PL" altLang="fr-FR" sz="1400" u="sng">
              <a:latin typeface="Book Antiqua" panose="02040602050305030304" pitchFamily="18" charset="0"/>
            </a:endParaRPr>
          </a:p>
          <a:p>
            <a:pPr eaLnBrk="1" hangingPunct="1"/>
            <a:r>
              <a:rPr lang="pl-PL" altLang="fr-FR" sz="1400" b="1">
                <a:latin typeface="Book Antiqua" panose="02040602050305030304" pitchFamily="18" charset="0"/>
              </a:rPr>
              <a:t>Przedszkole:</a:t>
            </a:r>
          </a:p>
          <a:p>
            <a:pPr eaLnBrk="1" hangingPunct="1"/>
            <a:r>
              <a:rPr lang="pl-PL" altLang="fr-FR" sz="1400">
                <a:latin typeface="Book Antiqua" panose="02040602050305030304" pitchFamily="18" charset="0"/>
              </a:rPr>
              <a:t>Nauka języka kaszubskiego jest prowadzona w wymiarze 6 zajęć przedszkolnych tygodniowo</a:t>
            </a:r>
          </a:p>
          <a:p>
            <a:pPr eaLnBrk="1" hangingPunct="1"/>
            <a:endParaRPr lang="pl-PL" altLang="fr-FR" sz="1400" b="1">
              <a:latin typeface="Book Antiqua" panose="02040602050305030304" pitchFamily="18" charset="0"/>
            </a:endParaRPr>
          </a:p>
          <a:p>
            <a:pPr eaLnBrk="1" hangingPunct="1"/>
            <a:r>
              <a:rPr lang="pl-PL" altLang="fr-FR" sz="1400" b="1">
                <a:latin typeface="Book Antiqua" panose="02040602050305030304" pitchFamily="18" charset="0"/>
              </a:rPr>
              <a:t>Szkoła podstawowa :</a:t>
            </a: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Klasy I-VIII  - język kaszubski  - 3 godziny tygodniowo</a:t>
            </a:r>
          </a:p>
          <a:p>
            <a:pPr eaLnBrk="1" hangingPunct="1"/>
            <a:r>
              <a:rPr lang="pl-PL" altLang="fr-FR" sz="1400">
                <a:latin typeface="Book Antiqua" panose="02040602050305030304" pitchFamily="18" charset="0"/>
              </a:rPr>
              <a:t>Klasa V  - nauka własnej historii i kultury - 25 godzin rocznie</a:t>
            </a:r>
          </a:p>
          <a:p>
            <a:pPr eaLnBrk="1" hangingPunct="1"/>
            <a:r>
              <a:rPr lang="pl-PL" altLang="fr-FR" sz="1400">
                <a:latin typeface="Book Antiqua" panose="02040602050305030304" pitchFamily="18" charset="0"/>
              </a:rPr>
              <a:t>Klasa VI - nauka własnej historii i kultury - 25 godzin rocznie</a:t>
            </a:r>
          </a:p>
          <a:p>
            <a:pPr eaLnBrk="1" hangingPunct="1"/>
            <a:endParaRPr lang="pl-PL" altLang="fr-FR" sz="1400" b="1">
              <a:latin typeface="Book Antiqua" panose="02040602050305030304" pitchFamily="18" charset="0"/>
            </a:endParaRPr>
          </a:p>
          <a:p>
            <a:pPr eaLnBrk="1" hangingPunct="1"/>
            <a:r>
              <a:rPr lang="pl-PL" altLang="fr-FR" sz="1400" b="1">
                <a:latin typeface="Book Antiqua" panose="02040602050305030304" pitchFamily="18" charset="0"/>
              </a:rPr>
              <a:t>Liceum ogólnokształcące:</a:t>
            </a: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Klasy I-IV  - język kaszubski  - 3 godziny tygodniowo</a:t>
            </a:r>
          </a:p>
          <a:p>
            <a:pPr eaLnBrk="1" hangingPunct="1"/>
            <a:r>
              <a:rPr lang="pl-PL" altLang="fr-FR" sz="1400">
                <a:latin typeface="Book Antiqua" panose="02040602050305030304" pitchFamily="18" charset="0"/>
              </a:rPr>
              <a:t>Klasa II  - nauka własnej historii i kultury - 20 godzin rocznie</a:t>
            </a:r>
          </a:p>
          <a:p>
            <a:pPr eaLnBrk="1" hangingPunct="1"/>
            <a:r>
              <a:rPr lang="pl-PL" altLang="fr-FR" sz="1400">
                <a:latin typeface="Book Antiqua" panose="02040602050305030304" pitchFamily="18" charset="0"/>
              </a:rPr>
              <a:t>Klasa III  - nauka własnej historii i kultury - 20 godzin rocznie</a:t>
            </a: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             </a:t>
            </a: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p:txBody>
      </p:sp>
      <p:sp>
        <p:nvSpPr>
          <p:cNvPr id="26631" name="Text Box 9">
            <a:extLst>
              <a:ext uri="{FF2B5EF4-FFF2-40B4-BE49-F238E27FC236}">
                <a16:creationId xmlns:a16="http://schemas.microsoft.com/office/drawing/2014/main" id="{19FF97D9-77B6-4AA8-8C9B-74B6E27846CB}"/>
              </a:ext>
            </a:extLst>
          </p:cNvPr>
          <p:cNvSpPr txBox="1">
            <a:spLocks noChangeArrowheads="1"/>
          </p:cNvSpPr>
          <p:nvPr/>
        </p:nvSpPr>
        <p:spPr bwMode="auto">
          <a:xfrm>
            <a:off x="684213" y="1557338"/>
            <a:ext cx="36845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solidFill>
                  <a:srgbClr val="3333CC"/>
                </a:solidFill>
              </a:rPr>
              <a:t> </a:t>
            </a:r>
            <a:r>
              <a:rPr lang="pl-PL" altLang="fr-FR" b="1" u="sng">
                <a:solidFill>
                  <a:srgbClr val="3333CC"/>
                </a:solidFill>
                <a:latin typeface="Book Antiqua" panose="02040602050305030304" pitchFamily="18" charset="0"/>
              </a:rPr>
              <a:t>III Liczby godzin</a:t>
            </a:r>
          </a:p>
          <a:p>
            <a:pPr eaLnBrk="1" hangingPunct="1"/>
            <a:endParaRPr lang="pl-PL" alt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bottom - 2">
            <a:extLst>
              <a:ext uri="{FF2B5EF4-FFF2-40B4-BE49-F238E27FC236}">
                <a16:creationId xmlns:a16="http://schemas.microsoft.com/office/drawing/2014/main" id="{BAB81411-39D1-4517-9A65-2DA871DD1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a:extLst>
              <a:ext uri="{FF2B5EF4-FFF2-40B4-BE49-F238E27FC236}">
                <a16:creationId xmlns:a16="http://schemas.microsoft.com/office/drawing/2014/main" id="{32E0B494-3DC9-4DFA-950B-7F32E7E410D8}"/>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27652" name="Picture 6" descr="top - 2">
            <a:extLst>
              <a:ext uri="{FF2B5EF4-FFF2-40B4-BE49-F238E27FC236}">
                <a16:creationId xmlns:a16="http://schemas.microsoft.com/office/drawing/2014/main" id="{87B5525B-4AB7-4A7D-BCBB-CA3F2774A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7">
            <a:extLst>
              <a:ext uri="{FF2B5EF4-FFF2-40B4-BE49-F238E27FC236}">
                <a16:creationId xmlns:a16="http://schemas.microsoft.com/office/drawing/2014/main" id="{DF171BA7-787A-43B9-A066-9D259B6D093F}"/>
              </a:ext>
            </a:extLst>
          </p:cNvPr>
          <p:cNvSpPr>
            <a:spLocks noGrp="1" noChangeArrowheads="1"/>
          </p:cNvSpPr>
          <p:nvPr>
            <p:ph type="ctrTitle"/>
          </p:nvPr>
        </p:nvSpPr>
        <p:spPr>
          <a:xfrm>
            <a:off x="611188" y="2060575"/>
            <a:ext cx="7988300" cy="3960813"/>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27654" name="Rectangle 8">
            <a:extLst>
              <a:ext uri="{FF2B5EF4-FFF2-40B4-BE49-F238E27FC236}">
                <a16:creationId xmlns:a16="http://schemas.microsoft.com/office/drawing/2014/main" id="{D4BD3FF5-88BC-4949-8D46-DDB6C081D6D1}"/>
              </a:ext>
            </a:extLst>
          </p:cNvPr>
          <p:cNvSpPr>
            <a:spLocks noChangeArrowheads="1"/>
          </p:cNvSpPr>
          <p:nvPr/>
        </p:nvSpPr>
        <p:spPr bwMode="auto">
          <a:xfrm>
            <a:off x="179388" y="1989138"/>
            <a:ext cx="813593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sz="1400" b="1">
              <a:latin typeface="Book Antiqua" panose="02040602050305030304" pitchFamily="18" charset="0"/>
            </a:endParaRPr>
          </a:p>
          <a:p>
            <a:pPr eaLnBrk="1" hangingPunct="1"/>
            <a:r>
              <a:rPr lang="pl-PL" altLang="fr-FR" sz="1400" b="1">
                <a:latin typeface="Book Antiqua" panose="02040602050305030304" pitchFamily="18" charset="0"/>
              </a:rPr>
              <a:t>Technikum :</a:t>
            </a: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Klasy I-V - język kaszubski  - 3 godziny tygodniowo</a:t>
            </a:r>
          </a:p>
          <a:p>
            <a:pPr eaLnBrk="1" hangingPunct="1"/>
            <a:r>
              <a:rPr lang="pl-PL" altLang="fr-FR" sz="1400">
                <a:latin typeface="Book Antiqua" panose="02040602050305030304" pitchFamily="18" charset="0"/>
              </a:rPr>
              <a:t>Klasa II -  nauka własnej historii i kultury - 25 godzin rocznie</a:t>
            </a:r>
          </a:p>
          <a:p>
            <a:pPr eaLnBrk="1" hangingPunct="1"/>
            <a:r>
              <a:rPr lang="pl-PL" altLang="fr-FR" sz="1400">
                <a:latin typeface="Book Antiqua" panose="02040602050305030304" pitchFamily="18" charset="0"/>
              </a:rPr>
              <a:t>Klasa III -  nauka własnej historii i kultury - 25 godzin rocznie</a:t>
            </a:r>
          </a:p>
          <a:p>
            <a:pPr eaLnBrk="1" hangingPunct="1"/>
            <a:endParaRPr lang="pl-PL" altLang="fr-FR" sz="1400" b="1">
              <a:latin typeface="Book Antiqua" panose="02040602050305030304" pitchFamily="18" charset="0"/>
            </a:endParaRPr>
          </a:p>
          <a:p>
            <a:pPr eaLnBrk="1" hangingPunct="1"/>
            <a:r>
              <a:rPr lang="pl-PL" altLang="fr-FR" sz="1400" b="1">
                <a:latin typeface="Book Antiqua" panose="02040602050305030304" pitchFamily="18" charset="0"/>
              </a:rPr>
              <a:t>Branżowa  szkoła I stopnia :</a:t>
            </a: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Klasy I-III  - język kaszubski  - 3 godziny tygodniowo</a:t>
            </a:r>
          </a:p>
          <a:p>
            <a:pPr eaLnBrk="1" hangingPunct="1"/>
            <a:r>
              <a:rPr lang="pl-PL" altLang="fr-FR" sz="1400">
                <a:latin typeface="Book Antiqua" panose="02040602050305030304" pitchFamily="18" charset="0"/>
              </a:rPr>
              <a:t>Klasa I  - nauka własnej historii i kultury - 15 godzin rocznie</a:t>
            </a:r>
          </a:p>
          <a:p>
            <a:pPr eaLnBrk="1" hangingPunct="1"/>
            <a:r>
              <a:rPr lang="pl-PL" altLang="fr-FR" sz="1400">
                <a:latin typeface="Book Antiqua" panose="02040602050305030304" pitchFamily="18" charset="0"/>
              </a:rPr>
              <a:t>Klasa II  - nauka własnej historii i kultury - 15 godzin rocznie</a:t>
            </a: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r>
              <a:rPr lang="pl-PL" altLang="fr-FR" sz="1400" b="1">
                <a:latin typeface="Book Antiqua" panose="02040602050305030304" pitchFamily="18" charset="0"/>
              </a:rPr>
              <a:t>Branżowa szkoła  II stopnia :</a:t>
            </a: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Klasy I-II - język kaszubski  - 3 godziny tygodniowo</a:t>
            </a:r>
          </a:p>
          <a:p>
            <a:pPr eaLnBrk="1" hangingPunct="1"/>
            <a:r>
              <a:rPr lang="pl-PL" altLang="fr-FR" sz="1400">
                <a:latin typeface="Book Antiqua" panose="02040602050305030304" pitchFamily="18" charset="0"/>
              </a:rPr>
              <a:t>Klasa I  - nauka własnej historii i kultury - 10 godzin rocznie</a:t>
            </a:r>
          </a:p>
          <a:p>
            <a:pPr eaLnBrk="1" hangingPunct="1"/>
            <a:endParaRPr lang="pl-PL" altLang="fr-FR" sz="1400">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             </a:t>
            </a: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p:txBody>
      </p:sp>
      <p:sp>
        <p:nvSpPr>
          <p:cNvPr id="27655" name="Text Box 9">
            <a:extLst>
              <a:ext uri="{FF2B5EF4-FFF2-40B4-BE49-F238E27FC236}">
                <a16:creationId xmlns:a16="http://schemas.microsoft.com/office/drawing/2014/main" id="{3E7A7B1F-7E03-4A8E-AC4C-DD0CDB3033B3}"/>
              </a:ext>
            </a:extLst>
          </p:cNvPr>
          <p:cNvSpPr txBox="1">
            <a:spLocks noChangeArrowheads="1"/>
          </p:cNvSpPr>
          <p:nvPr/>
        </p:nvSpPr>
        <p:spPr bwMode="auto">
          <a:xfrm>
            <a:off x="684213" y="1557338"/>
            <a:ext cx="36845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solidFill>
                  <a:srgbClr val="3333CC"/>
                </a:solidFill>
              </a:rPr>
              <a:t> </a:t>
            </a:r>
            <a:r>
              <a:rPr lang="pl-PL" altLang="fr-FR" b="1" u="sng">
                <a:solidFill>
                  <a:srgbClr val="3333CC"/>
                </a:solidFill>
                <a:latin typeface="Book Antiqua" panose="02040602050305030304" pitchFamily="18" charset="0"/>
              </a:rPr>
              <a:t>III Liczby godzin</a:t>
            </a:r>
          </a:p>
          <a:p>
            <a:pPr eaLnBrk="1" hangingPunct="1"/>
            <a:endParaRPr lang="pl-PL" alt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ryf - 2">
            <a:extLst>
              <a:ext uri="{FF2B5EF4-FFF2-40B4-BE49-F238E27FC236}">
                <a16:creationId xmlns:a16="http://schemas.microsoft.com/office/drawing/2014/main" id="{FD829A5B-1E91-4DB7-A4B8-A21BE3812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bottom - 2">
            <a:extLst>
              <a:ext uri="{FF2B5EF4-FFF2-40B4-BE49-F238E27FC236}">
                <a16:creationId xmlns:a16="http://schemas.microsoft.com/office/drawing/2014/main" id="{B7D8D75E-FD85-42CC-9C2A-64E599FC6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5">
            <a:extLst>
              <a:ext uri="{FF2B5EF4-FFF2-40B4-BE49-F238E27FC236}">
                <a16:creationId xmlns:a16="http://schemas.microsoft.com/office/drawing/2014/main" id="{82AA2354-921E-4C38-B70F-A1A56D959CB8}"/>
              </a:ext>
            </a:extLst>
          </p:cNvPr>
          <p:cNvSpPr txBox="1">
            <a:spLocks noChangeArrowheads="1"/>
          </p:cNvSpPr>
          <p:nvPr/>
        </p:nvSpPr>
        <p:spPr bwMode="auto">
          <a:xfrm>
            <a:off x="8491538" y="6453188"/>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l-PL" altLang="fr-FR" sz="1000">
                <a:latin typeface="Trebuchet MS" panose="020B0603020202020204" pitchFamily="34" charset="0"/>
              </a:rPr>
              <a:t> </a:t>
            </a:r>
          </a:p>
        </p:txBody>
      </p:sp>
      <p:pic>
        <p:nvPicPr>
          <p:cNvPr id="28677" name="Picture 6" descr="top - 2">
            <a:extLst>
              <a:ext uri="{FF2B5EF4-FFF2-40B4-BE49-F238E27FC236}">
                <a16:creationId xmlns:a16="http://schemas.microsoft.com/office/drawing/2014/main" id="{F53EF58F-81E8-4048-8FC2-F3EBE0AAC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a:extLst>
              <a:ext uri="{FF2B5EF4-FFF2-40B4-BE49-F238E27FC236}">
                <a16:creationId xmlns:a16="http://schemas.microsoft.com/office/drawing/2014/main" id="{3B8E4B81-31D1-4217-951F-B0B27408DF99}"/>
              </a:ext>
            </a:extLst>
          </p:cNvPr>
          <p:cNvSpPr>
            <a:spLocks noGrp="1" noChangeArrowheads="1"/>
          </p:cNvSpPr>
          <p:nvPr>
            <p:ph type="ctrTitle" idx="4294967295"/>
          </p:nvPr>
        </p:nvSpPr>
        <p:spPr>
          <a:xfrm>
            <a:off x="827088" y="1989138"/>
            <a:ext cx="7772400" cy="3960812"/>
          </a:xfrm>
        </p:spPr>
        <p:txBody>
          <a:bodyPr/>
          <a:lstStyle/>
          <a:p>
            <a:pPr algn="l" eaLnBrk="1" hangingPunct="1"/>
            <a:br>
              <a:rPr lang="pl-PL" altLang="fr-FR" sz="1600"/>
            </a:br>
            <a:br>
              <a:rPr lang="pl-PL" altLang="fr-FR" sz="1600" b="1"/>
            </a:br>
            <a:br>
              <a:rPr lang="pl-PL" altLang="fr-FR" sz="1600" b="1"/>
            </a:br>
            <a:br>
              <a:rPr lang="pl-PL" altLang="fr-FR" sz="1600" b="1"/>
            </a:br>
            <a:br>
              <a:rPr lang="pl-PL" altLang="fr-FR" sz="1600" b="1"/>
            </a:br>
            <a:endParaRPr lang="pl-PL" altLang="fr-FR" sz="1600" b="1"/>
          </a:p>
        </p:txBody>
      </p:sp>
      <p:sp>
        <p:nvSpPr>
          <p:cNvPr id="15368" name="Rectangle 8">
            <a:extLst>
              <a:ext uri="{FF2B5EF4-FFF2-40B4-BE49-F238E27FC236}">
                <a16:creationId xmlns:a16="http://schemas.microsoft.com/office/drawing/2014/main" id="{08FBB6B9-76CE-4C98-BFD0-55DCE1D87C13}"/>
              </a:ext>
            </a:extLst>
          </p:cNvPr>
          <p:cNvSpPr>
            <a:spLocks noChangeArrowheads="1"/>
          </p:cNvSpPr>
          <p:nvPr/>
        </p:nvSpPr>
        <p:spPr bwMode="auto">
          <a:xfrm>
            <a:off x="827088" y="1484313"/>
            <a:ext cx="7705725" cy="4824412"/>
          </a:xfrm>
          <a:prstGeom prst="rect">
            <a:avLst/>
          </a:prstGeom>
          <a:noFill/>
          <a:ln w="9525">
            <a:noFill/>
            <a:miter lim="800000"/>
            <a:headEnd/>
            <a:tailEnd/>
          </a:ln>
          <a:effectLst/>
        </p:spPr>
        <p:txBody>
          <a:bodyPr>
            <a:spAutoFit/>
          </a:bodyPr>
          <a:lstStyle/>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a:p>
            <a:pPr>
              <a:lnSpc>
                <a:spcPct val="80000"/>
              </a:lnSpc>
              <a:spcBef>
                <a:spcPct val="50000"/>
              </a:spcBef>
              <a:buClr>
                <a:schemeClr val="hlink"/>
              </a:buClr>
              <a:buSzPct val="120000"/>
              <a:defRPr/>
            </a:pPr>
            <a:endParaRPr lang="pl-PL" sz="900">
              <a:effectLst>
                <a:outerShdw blurRad="38100" dist="38100" dir="2700000" algn="tl">
                  <a:srgbClr val="C0C0C0"/>
                </a:outerShdw>
              </a:effectLst>
              <a:latin typeface="Arial" charset="0"/>
            </a:endParaRPr>
          </a:p>
        </p:txBody>
      </p:sp>
      <p:pic>
        <p:nvPicPr>
          <p:cNvPr id="28680" name="Picture 9" descr="godziny kaszubski">
            <a:extLst>
              <a:ext uri="{FF2B5EF4-FFF2-40B4-BE49-F238E27FC236}">
                <a16:creationId xmlns:a16="http://schemas.microsoft.com/office/drawing/2014/main" id="{F78F6C82-FDD9-4815-8B27-51D3FC264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047163"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bottom - 2">
            <a:extLst>
              <a:ext uri="{FF2B5EF4-FFF2-40B4-BE49-F238E27FC236}">
                <a16:creationId xmlns:a16="http://schemas.microsoft.com/office/drawing/2014/main" id="{A7F2C942-D69C-4875-900A-FFD3908FA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51A458EF-5BBE-4B5E-A1A2-DA316C3984C0}"/>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29700" name="Picture 6" descr="top - 2">
            <a:extLst>
              <a:ext uri="{FF2B5EF4-FFF2-40B4-BE49-F238E27FC236}">
                <a16:creationId xmlns:a16="http://schemas.microsoft.com/office/drawing/2014/main" id="{198C8608-7C37-4D87-A9B2-3E4E542C2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7">
            <a:extLst>
              <a:ext uri="{FF2B5EF4-FFF2-40B4-BE49-F238E27FC236}">
                <a16:creationId xmlns:a16="http://schemas.microsoft.com/office/drawing/2014/main" id="{7B4BDA4E-7318-40E4-8FA7-0342DF3D4B63}"/>
              </a:ext>
            </a:extLst>
          </p:cNvPr>
          <p:cNvSpPr>
            <a:spLocks noGrp="1" noChangeArrowheads="1"/>
          </p:cNvSpPr>
          <p:nvPr>
            <p:ph type="ctrTitle" idx="4294967295"/>
          </p:nvPr>
        </p:nvSpPr>
        <p:spPr>
          <a:xfrm>
            <a:off x="611188" y="2060575"/>
            <a:ext cx="7988300" cy="3960813"/>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29702" name="Rectangle 8">
            <a:extLst>
              <a:ext uri="{FF2B5EF4-FFF2-40B4-BE49-F238E27FC236}">
                <a16:creationId xmlns:a16="http://schemas.microsoft.com/office/drawing/2014/main" id="{1918A067-DF49-4345-AAA9-035D9F241DAC}"/>
              </a:ext>
            </a:extLst>
          </p:cNvPr>
          <p:cNvSpPr>
            <a:spLocks noChangeArrowheads="1"/>
          </p:cNvSpPr>
          <p:nvPr/>
        </p:nvSpPr>
        <p:spPr bwMode="auto">
          <a:xfrm>
            <a:off x="250825" y="2133600"/>
            <a:ext cx="80645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r>
              <a:rPr lang="pl-PL" altLang="fr-FR" sz="1400" b="1" u="sng">
                <a:latin typeface="Book Antiqua" panose="02040602050305030304" pitchFamily="18" charset="0"/>
              </a:rPr>
              <a:t>Ważne : </a:t>
            </a:r>
            <a:endParaRPr lang="pl-PL" altLang="fr-FR" sz="1400" u="sng">
              <a:latin typeface="Book Antiqua" panose="02040602050305030304" pitchFamily="18" charset="0"/>
            </a:endParaRPr>
          </a:p>
          <a:p>
            <a:pPr eaLnBrk="1" hangingPunct="1"/>
            <a:endParaRPr lang="pl-PL" altLang="fr-FR" sz="1400" u="sng">
              <a:latin typeface="Book Antiqua" panose="02040602050305030304" pitchFamily="18" charset="0"/>
            </a:endParaRPr>
          </a:p>
          <a:p>
            <a:pPr eaLnBrk="1" hangingPunct="1">
              <a:lnSpc>
                <a:spcPct val="150000"/>
              </a:lnSpc>
            </a:pPr>
            <a:r>
              <a:rPr lang="pl-PL" altLang="fr-FR" sz="1400">
                <a:latin typeface="Book Antiqua" panose="02040602050305030304" pitchFamily="18" charset="0"/>
              </a:rPr>
              <a:t>       </a:t>
            </a:r>
            <a:r>
              <a:rPr lang="pl-PL" altLang="fr-FR" sz="1600" b="1">
                <a:latin typeface="Book Antiqua" panose="02040602050305030304" pitchFamily="18" charset="0"/>
              </a:rPr>
              <a:t>W roku szkolnym 2017/2018  zgodnie z Rozporządzeniem Ministra Edukacji Narodowej  z dnia  18 sierpnia 2017 r.  w klasie VI szkoły podstawowej dyrektor szkoły podstawowej powinien zaplanować 25 godzin (w wymiarze rocznym) </a:t>
            </a:r>
            <a:br>
              <a:rPr lang="pl-PL" altLang="fr-FR" sz="1600" b="1">
                <a:latin typeface="Book Antiqua" panose="02040602050305030304" pitchFamily="18" charset="0"/>
              </a:rPr>
            </a:br>
            <a:r>
              <a:rPr lang="pl-PL" altLang="fr-FR" sz="1600" b="1">
                <a:latin typeface="Book Antiqua" panose="02040602050305030304" pitchFamily="18" charset="0"/>
              </a:rPr>
              <a:t>na naukę własnej historii i kultury.</a:t>
            </a:r>
          </a:p>
          <a:p>
            <a:pPr eaLnBrk="1" hangingPunct="1"/>
            <a:endParaRPr lang="pl-PL" altLang="fr-FR" sz="1400">
              <a:latin typeface="Book Antiqua" panose="02040602050305030304" pitchFamily="18" charset="0"/>
            </a:endParaRPr>
          </a:p>
          <a:p>
            <a:pPr eaLnBrk="1" hangingPunct="1"/>
            <a:endParaRPr lang="pl-PL" altLang="fr-FR" sz="1400" b="1">
              <a:latin typeface="Book Antiqua" panose="02040602050305030304" pitchFamily="18" charset="0"/>
            </a:endParaRPr>
          </a:p>
          <a:p>
            <a:pPr eaLnBrk="1" hangingPunct="1"/>
            <a:r>
              <a:rPr lang="pl-PL" altLang="fr-FR" sz="1400">
                <a:latin typeface="Book Antiqua" panose="02040602050305030304" pitchFamily="18" charset="0"/>
              </a:rPr>
              <a:t>             </a:t>
            </a: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a:p>
            <a:pPr eaLnBrk="1" hangingPunct="1"/>
            <a:endParaRPr lang="pl-PL" altLang="fr-FR" sz="1400">
              <a:latin typeface="Book Antiqua" panose="02040602050305030304" pitchFamily="18" charset="0"/>
            </a:endParaRPr>
          </a:p>
        </p:txBody>
      </p:sp>
      <p:sp>
        <p:nvSpPr>
          <p:cNvPr id="29703" name="Text Box 9">
            <a:extLst>
              <a:ext uri="{FF2B5EF4-FFF2-40B4-BE49-F238E27FC236}">
                <a16:creationId xmlns:a16="http://schemas.microsoft.com/office/drawing/2014/main" id="{ADD54B99-7739-414C-8EC0-388996732442}"/>
              </a:ext>
            </a:extLst>
          </p:cNvPr>
          <p:cNvSpPr txBox="1">
            <a:spLocks noChangeArrowheads="1"/>
          </p:cNvSpPr>
          <p:nvPr/>
        </p:nvSpPr>
        <p:spPr bwMode="auto">
          <a:xfrm>
            <a:off x="684213" y="1557338"/>
            <a:ext cx="36845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a:solidFill>
                  <a:srgbClr val="3333CC"/>
                </a:solidFill>
              </a:rPr>
              <a:t> </a:t>
            </a:r>
            <a:r>
              <a:rPr lang="pl-PL" altLang="fr-FR" b="1" u="sng">
                <a:solidFill>
                  <a:srgbClr val="3333CC"/>
                </a:solidFill>
                <a:latin typeface="Book Antiqua" panose="02040602050305030304" pitchFamily="18" charset="0"/>
              </a:rPr>
              <a:t>III Liczby godzin</a:t>
            </a:r>
          </a:p>
          <a:p>
            <a:pPr eaLnBrk="1" hangingPunct="1"/>
            <a:endParaRPr lang="pl-PL" alt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yf - 2">
            <a:extLst>
              <a:ext uri="{FF2B5EF4-FFF2-40B4-BE49-F238E27FC236}">
                <a16:creationId xmlns:a16="http://schemas.microsoft.com/office/drawing/2014/main" id="{0F6E82E2-33C3-499A-944B-8568F7BD5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bottom - 2">
            <a:extLst>
              <a:ext uri="{FF2B5EF4-FFF2-40B4-BE49-F238E27FC236}">
                <a16:creationId xmlns:a16="http://schemas.microsoft.com/office/drawing/2014/main" id="{D4D8F909-5967-49EF-B345-CFBE035E5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a:extLst>
              <a:ext uri="{FF2B5EF4-FFF2-40B4-BE49-F238E27FC236}">
                <a16:creationId xmlns:a16="http://schemas.microsoft.com/office/drawing/2014/main" id="{8402BE79-87E0-4D82-810B-CEA5C6AA9B3B}"/>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30725" name="Text Box 5">
            <a:extLst>
              <a:ext uri="{FF2B5EF4-FFF2-40B4-BE49-F238E27FC236}">
                <a16:creationId xmlns:a16="http://schemas.microsoft.com/office/drawing/2014/main" id="{1ACD61D5-3D33-49B9-9794-C016ED96971F}"/>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30726" name="Picture 6" descr="top - 2">
            <a:extLst>
              <a:ext uri="{FF2B5EF4-FFF2-40B4-BE49-F238E27FC236}">
                <a16:creationId xmlns:a16="http://schemas.microsoft.com/office/drawing/2014/main" id="{A4E3DE2E-303E-4A46-B30C-28219B8E8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7">
            <a:extLst>
              <a:ext uri="{FF2B5EF4-FFF2-40B4-BE49-F238E27FC236}">
                <a16:creationId xmlns:a16="http://schemas.microsoft.com/office/drawing/2014/main" id="{38A6980A-0836-4363-9F36-89BCA6F56821}"/>
              </a:ext>
            </a:extLst>
          </p:cNvPr>
          <p:cNvSpPr>
            <a:spLocks noGrp="1" noChangeArrowheads="1"/>
          </p:cNvSpPr>
          <p:nvPr>
            <p:ph type="ctrTitle"/>
          </p:nvPr>
        </p:nvSpPr>
        <p:spPr>
          <a:xfrm>
            <a:off x="827088" y="1989138"/>
            <a:ext cx="7772400" cy="3960812"/>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30728" name="Rectangle 8">
            <a:extLst>
              <a:ext uri="{FF2B5EF4-FFF2-40B4-BE49-F238E27FC236}">
                <a16:creationId xmlns:a16="http://schemas.microsoft.com/office/drawing/2014/main" id="{DCB660A6-1E66-47B9-A583-8A6FE18CEBBF}"/>
              </a:ext>
            </a:extLst>
          </p:cNvPr>
          <p:cNvSpPr>
            <a:spLocks noChangeArrowheads="1"/>
          </p:cNvSpPr>
          <p:nvPr/>
        </p:nvSpPr>
        <p:spPr bwMode="auto">
          <a:xfrm>
            <a:off x="323850" y="1628775"/>
            <a:ext cx="8135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b="1" u="sng">
              <a:latin typeface="Trebuchet MS" panose="020B0603020202020204" pitchFamily="34" charset="0"/>
            </a:endParaRPr>
          </a:p>
        </p:txBody>
      </p:sp>
      <p:sp>
        <p:nvSpPr>
          <p:cNvPr id="30729" name="Rectangle 9">
            <a:extLst>
              <a:ext uri="{FF2B5EF4-FFF2-40B4-BE49-F238E27FC236}">
                <a16:creationId xmlns:a16="http://schemas.microsoft.com/office/drawing/2014/main" id="{4820250E-5FE7-4B31-8BDA-0E0311605782}"/>
              </a:ext>
            </a:extLst>
          </p:cNvPr>
          <p:cNvSpPr>
            <a:spLocks noChangeArrowheads="1"/>
          </p:cNvSpPr>
          <p:nvPr/>
        </p:nvSpPr>
        <p:spPr bwMode="auto">
          <a:xfrm>
            <a:off x="468313" y="1700213"/>
            <a:ext cx="835183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IV Ocena</a:t>
            </a:r>
          </a:p>
          <a:p>
            <a:pPr eaLnBrk="1" hangingPunct="1"/>
            <a:endParaRPr lang="pl-PL" altLang="fr-FR" b="1" u="sng">
              <a:latin typeface="Book Antiqua" panose="02040602050305030304" pitchFamily="18" charset="0"/>
            </a:endParaRPr>
          </a:p>
          <a:p>
            <a:pPr algn="just" eaLnBrk="1" hangingPunct="1">
              <a:buFontTx/>
              <a:buAutoNum type="arabicPeriod"/>
            </a:pPr>
            <a:r>
              <a:rPr lang="pl-PL" altLang="fr-FR" sz="1600">
                <a:latin typeface="Book Antiqua" panose="02040602050305030304" pitchFamily="18" charset="0"/>
              </a:rPr>
              <a:t> </a:t>
            </a:r>
            <a:r>
              <a:rPr lang="pl-PL" altLang="fr-FR" sz="1600" b="1">
                <a:latin typeface="Book Antiqua" panose="02040602050305030304" pitchFamily="18" charset="0"/>
              </a:rPr>
              <a:t>Nauka języka kaszubskiego</a:t>
            </a:r>
            <a:r>
              <a:rPr lang="pl-PL" altLang="fr-FR" sz="1600">
                <a:latin typeface="Book Antiqua" panose="02040602050305030304" pitchFamily="18" charset="0"/>
              </a:rPr>
              <a:t> zaliczana jest do </a:t>
            </a:r>
            <a:r>
              <a:rPr lang="pl-PL" altLang="fr-FR" sz="1600" b="1">
                <a:latin typeface="Book Antiqua" panose="02040602050305030304" pitchFamily="18" charset="0"/>
              </a:rPr>
              <a:t>obowiązkowych zajęć</a:t>
            </a:r>
            <a:r>
              <a:rPr lang="pl-PL" altLang="fr-FR" sz="1600">
                <a:latin typeface="Book Antiqua" panose="02040602050305030304" pitchFamily="18" charset="0"/>
              </a:rPr>
              <a:t> edukacyjnych ucznia (zapis w arkuszu ocen i na świadectwie wśród przedmiotów obowiązkowych, liczenie do średniej ocen, wpływ na klasyfikację i promowanie) </a:t>
            </a:r>
          </a:p>
          <a:p>
            <a:pPr algn="just" eaLnBrk="1" hangingPunct="1">
              <a:buFontTx/>
              <a:buAutoNum type="arabicPeriod"/>
            </a:pPr>
            <a:endParaRPr lang="pl-PL" altLang="fr-FR" sz="1600">
              <a:latin typeface="Book Antiqua" panose="02040602050305030304" pitchFamily="18" charset="0"/>
            </a:endParaRPr>
          </a:p>
          <a:p>
            <a:pPr algn="just" eaLnBrk="1" hangingPunct="1">
              <a:buFontTx/>
              <a:buAutoNum type="arabicPeriod"/>
            </a:pPr>
            <a:endParaRPr lang="pl-PL" altLang="fr-FR" sz="1600">
              <a:latin typeface="Book Antiqua" panose="02040602050305030304" pitchFamily="18" charset="0"/>
            </a:endParaRPr>
          </a:p>
          <a:p>
            <a:pPr algn="just" eaLnBrk="1" hangingPunct="1"/>
            <a:r>
              <a:rPr lang="pl-PL" altLang="fr-FR" sz="1600">
                <a:latin typeface="Book Antiqua" panose="02040602050305030304" pitchFamily="18" charset="0"/>
              </a:rPr>
              <a:t>2. </a:t>
            </a:r>
            <a:r>
              <a:rPr lang="pl-PL" altLang="fr-FR" sz="1600" b="1">
                <a:latin typeface="Book Antiqua" panose="02040602050305030304" pitchFamily="18" charset="0"/>
              </a:rPr>
              <a:t>Nauczanie własnej historii i kultury</a:t>
            </a:r>
            <a:r>
              <a:rPr lang="pl-PL" altLang="fr-FR" sz="1600">
                <a:latin typeface="Book Antiqua" panose="02040602050305030304" pitchFamily="18" charset="0"/>
              </a:rPr>
              <a:t> jest równoznaczne z zaliczeniem tych </a:t>
            </a:r>
            <a:r>
              <a:rPr lang="pl-PL" altLang="fr-FR" sz="1600" b="1">
                <a:latin typeface="Book Antiqua" panose="02040602050305030304" pitchFamily="18" charset="0"/>
              </a:rPr>
              <a:t>zajęć </a:t>
            </a:r>
            <a:br>
              <a:rPr lang="pl-PL" altLang="fr-FR" sz="1600" b="1">
                <a:latin typeface="Book Antiqua" panose="02040602050305030304" pitchFamily="18" charset="0"/>
              </a:rPr>
            </a:br>
            <a:r>
              <a:rPr lang="pl-PL" altLang="fr-FR" sz="1600" b="1">
                <a:latin typeface="Book Antiqua" panose="02040602050305030304" pitchFamily="18" charset="0"/>
              </a:rPr>
              <a:t>do dodatkowych zajęć edukacyjnych</a:t>
            </a:r>
            <a:r>
              <a:rPr lang="pl-PL" altLang="fr-FR" sz="1600">
                <a:latin typeface="Book Antiqua" panose="02040602050305030304" pitchFamily="18" charset="0"/>
              </a:rPr>
              <a:t> ucznia (zapis w arkuszu ocen i  na świadectwie wśród przedmiotów dodatkowych, liczenie do średniej ocen, bez wpływu</a:t>
            </a:r>
            <a:br>
              <a:rPr lang="pl-PL" altLang="fr-FR" sz="1600">
                <a:latin typeface="Book Antiqua" panose="02040602050305030304" pitchFamily="18" charset="0"/>
              </a:rPr>
            </a:br>
            <a:r>
              <a:rPr lang="pl-PL" altLang="fr-FR" sz="1600">
                <a:latin typeface="Book Antiqua" panose="02040602050305030304" pitchFamily="18" charset="0"/>
              </a:rPr>
              <a:t> na klasyfikację i promowanie).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yf - 2">
            <a:extLst>
              <a:ext uri="{FF2B5EF4-FFF2-40B4-BE49-F238E27FC236}">
                <a16:creationId xmlns:a16="http://schemas.microsoft.com/office/drawing/2014/main" id="{9756D531-F420-4330-AE4E-C81736038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bottom - 2">
            <a:extLst>
              <a:ext uri="{FF2B5EF4-FFF2-40B4-BE49-F238E27FC236}">
                <a16:creationId xmlns:a16="http://schemas.microsoft.com/office/drawing/2014/main" id="{A4F83854-0E46-4628-9FB9-2ABACDECB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a:extLst>
              <a:ext uri="{FF2B5EF4-FFF2-40B4-BE49-F238E27FC236}">
                <a16:creationId xmlns:a16="http://schemas.microsoft.com/office/drawing/2014/main" id="{FECD0ADD-F462-40CD-8E4D-6EA6E0998EBB}"/>
              </a:ext>
            </a:extLst>
          </p:cNvPr>
          <p:cNvSpPr>
            <a:spLocks noGrp="1" noChangeArrowheads="1"/>
          </p:cNvSpPr>
          <p:nvPr>
            <p:ph type="ctrTitle"/>
          </p:nvPr>
        </p:nvSpPr>
        <p:spPr>
          <a:xfrm>
            <a:off x="250825" y="2205038"/>
            <a:ext cx="8424863" cy="4032250"/>
          </a:xfrm>
        </p:spPr>
        <p:txBody>
          <a:bodyPr/>
          <a:lstStyle/>
          <a:p>
            <a:pPr algn="l" eaLnBrk="1" hangingPunct="1"/>
            <a:r>
              <a:rPr lang="pl-PL" altLang="fr-FR" sz="1400" b="1">
                <a:solidFill>
                  <a:srgbClr val="3333CC"/>
                </a:solidFill>
                <a:latin typeface="Book Antiqua" panose="02040602050305030304" pitchFamily="18" charset="0"/>
              </a:rPr>
              <a:t>UWAGA  - NOWE ROZPORZADZENIE </a:t>
            </a:r>
            <a:r>
              <a:rPr lang="pl-PL" altLang="fr-FR" sz="1200" b="1">
                <a:latin typeface="Book Antiqua" panose="02040602050305030304" pitchFamily="18" charset="0"/>
              </a:rPr>
              <a:t>                               </a:t>
            </a:r>
            <a:br>
              <a:rPr lang="pl-PL" altLang="fr-FR" sz="1200" b="1">
                <a:latin typeface="Book Antiqua" panose="02040602050305030304" pitchFamily="18" charset="0"/>
              </a:rPr>
            </a:br>
            <a:br>
              <a:rPr lang="pl-PL" altLang="fr-FR" sz="1200" b="1">
                <a:latin typeface="Book Antiqua" panose="02040602050305030304" pitchFamily="18" charset="0"/>
              </a:rPr>
            </a:br>
            <a:br>
              <a:rPr lang="pl-PL" altLang="fr-FR" sz="1200" b="1">
                <a:latin typeface="Book Antiqua" panose="02040602050305030304" pitchFamily="18" charset="0"/>
              </a:rPr>
            </a:br>
            <a:r>
              <a:rPr lang="pl-PL" altLang="fr-FR" sz="1600" b="1">
                <a:latin typeface="Book Antiqua" panose="02040602050305030304" pitchFamily="18" charset="0"/>
              </a:rPr>
              <a:t>Rozporządzenie Ministra Edukacji Narodowej z dnia  18 sierpnia 2017 r. </a:t>
            </a:r>
            <a:br>
              <a:rPr lang="pl-PL" altLang="fr-FR" sz="1200" b="1" i="1">
                <a:latin typeface="Book Antiqua" panose="02040602050305030304" pitchFamily="18" charset="0"/>
              </a:rPr>
            </a:br>
            <a:r>
              <a:rPr lang="pl-PL" altLang="fr-FR" sz="1400">
                <a:latin typeface="Book Antiqua" panose="02040602050305030304" pitchFamily="18" charset="0"/>
              </a:rPr>
              <a:t>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                                                </a:t>
            </a:r>
            <a:br>
              <a:rPr lang="pl-PL" altLang="fr-FR" sz="1200">
                <a:latin typeface="Book Antiqua" panose="02040602050305030304" pitchFamily="18" charset="0"/>
              </a:rPr>
            </a:br>
            <a:r>
              <a:rPr lang="pl-PL" altLang="fr-FR" sz="1200">
                <a:latin typeface="Book Antiqua" panose="02040602050305030304" pitchFamily="18" charset="0"/>
              </a:rPr>
              <a:t> (Dz. U z 2017 r., Poz. 1627) </a:t>
            </a:r>
            <a:br>
              <a:rPr lang="pl-PL" altLang="fr-FR" sz="1200">
                <a:latin typeface="Book Antiqua" panose="02040602050305030304" pitchFamily="18" charset="0"/>
              </a:rPr>
            </a:br>
            <a:br>
              <a:rPr lang="pl-PL" altLang="fr-FR" sz="1200">
                <a:latin typeface="Book Antiqua" panose="02040602050305030304" pitchFamily="18" charset="0"/>
              </a:rPr>
            </a:br>
            <a:br>
              <a:rPr lang="pl-PL" altLang="fr-FR" sz="1200">
                <a:latin typeface="Book Antiqua" panose="02040602050305030304" pitchFamily="18" charset="0"/>
              </a:rPr>
            </a:br>
            <a:r>
              <a:rPr lang="pl-PL" altLang="fr-FR" sz="1200">
                <a:latin typeface="Book Antiqua" panose="02040602050305030304" pitchFamily="18" charset="0"/>
              </a:rPr>
              <a:t>            </a:t>
            </a:r>
            <a:r>
              <a:rPr lang="pl-PL" altLang="fr-FR" sz="1200" i="1">
                <a:latin typeface="Book Antiqua" panose="02040602050305030304" pitchFamily="18" charset="0"/>
              </a:rPr>
              <a:t>podstawowy dokument na podstawie którego organizuje się nauczanie języka kaszubskiego w szkole, </a:t>
            </a:r>
            <a:br>
              <a:rPr lang="pl-PL" altLang="fr-FR" sz="1200" i="1">
                <a:latin typeface="Book Antiqua" panose="02040602050305030304" pitchFamily="18" charset="0"/>
              </a:rPr>
            </a:br>
            <a:r>
              <a:rPr lang="pl-PL" altLang="fr-FR" sz="1200" i="1">
                <a:latin typeface="Book Antiqua" panose="02040602050305030304" pitchFamily="18" charset="0"/>
              </a:rPr>
              <a:t>            mówi o formie prowadzenia zajęć, zasadach organizowania grup, liczbie godzin, ocenianiu, </a:t>
            </a:r>
            <a:r>
              <a:rPr lang="pl-PL" altLang="fr-FR" sz="1200">
                <a:latin typeface="Book Antiqua" panose="02040602050305030304" pitchFamily="18" charset="0"/>
              </a:rPr>
              <a:t> </a:t>
            </a:r>
            <a:br>
              <a:rPr lang="pl-PL" altLang="fr-FR" sz="1200">
                <a:latin typeface="Book Antiqua" panose="02040602050305030304" pitchFamily="18" charset="0"/>
              </a:rPr>
            </a:br>
            <a:br>
              <a:rPr lang="pl-PL" altLang="fr-FR" sz="1200">
                <a:latin typeface="Book Antiqua" panose="02040602050305030304" pitchFamily="18" charset="0"/>
              </a:rPr>
            </a:br>
            <a:endParaRPr lang="pl-PL" altLang="fr-FR" sz="1200">
              <a:latin typeface="Book Antiqua" panose="02040602050305030304" pitchFamily="18" charset="0"/>
            </a:endParaRPr>
          </a:p>
        </p:txBody>
      </p:sp>
      <p:sp>
        <p:nvSpPr>
          <p:cNvPr id="4101" name="Text Box 6">
            <a:extLst>
              <a:ext uri="{FF2B5EF4-FFF2-40B4-BE49-F238E27FC236}">
                <a16:creationId xmlns:a16="http://schemas.microsoft.com/office/drawing/2014/main" id="{2C21E6EC-1911-444B-A0F4-F775E26CC195}"/>
              </a:ext>
            </a:extLst>
          </p:cNvPr>
          <p:cNvSpPr txBox="1">
            <a:spLocks noChangeArrowheads="1"/>
          </p:cNvSpPr>
          <p:nvPr/>
        </p:nvSpPr>
        <p:spPr bwMode="auto">
          <a:xfrm>
            <a:off x="8472488" y="63817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4102" name="Picture 7" descr="top - 2">
            <a:extLst>
              <a:ext uri="{FF2B5EF4-FFF2-40B4-BE49-F238E27FC236}">
                <a16:creationId xmlns:a16="http://schemas.microsoft.com/office/drawing/2014/main" id="{8F6834B0-7C2B-4DA3-99F0-46FC2467B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9">
            <a:extLst>
              <a:ext uri="{FF2B5EF4-FFF2-40B4-BE49-F238E27FC236}">
                <a16:creationId xmlns:a16="http://schemas.microsoft.com/office/drawing/2014/main" id="{231E076C-1FDC-4E61-B9F8-0E15516ACF48}"/>
              </a:ext>
            </a:extLst>
          </p:cNvPr>
          <p:cNvSpPr txBox="1">
            <a:spLocks noChangeArrowheads="1"/>
          </p:cNvSpPr>
          <p:nvPr/>
        </p:nvSpPr>
        <p:spPr bwMode="auto">
          <a:xfrm>
            <a:off x="611188" y="3860800"/>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a:p>
        </p:txBody>
      </p:sp>
      <p:sp>
        <p:nvSpPr>
          <p:cNvPr id="4104" name="Text Box 10">
            <a:extLst>
              <a:ext uri="{FF2B5EF4-FFF2-40B4-BE49-F238E27FC236}">
                <a16:creationId xmlns:a16="http://schemas.microsoft.com/office/drawing/2014/main" id="{74A53D7F-3007-4EA1-A1B5-ECDDAEC2DF65}"/>
              </a:ext>
            </a:extLst>
          </p:cNvPr>
          <p:cNvSpPr txBox="1">
            <a:spLocks noChangeArrowheads="1"/>
          </p:cNvSpPr>
          <p:nvPr/>
        </p:nvSpPr>
        <p:spPr bwMode="auto">
          <a:xfrm>
            <a:off x="1239838" y="1289050"/>
            <a:ext cx="236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4105" name="Text Box 11">
            <a:extLst>
              <a:ext uri="{FF2B5EF4-FFF2-40B4-BE49-F238E27FC236}">
                <a16:creationId xmlns:a16="http://schemas.microsoft.com/office/drawing/2014/main" id="{831E7272-B377-4769-9644-2A2AF49CF63E}"/>
              </a:ext>
            </a:extLst>
          </p:cNvPr>
          <p:cNvSpPr txBox="1">
            <a:spLocks noChangeArrowheads="1"/>
          </p:cNvSpPr>
          <p:nvPr/>
        </p:nvSpPr>
        <p:spPr bwMode="auto">
          <a:xfrm>
            <a:off x="539750" y="1844675"/>
            <a:ext cx="505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Podstawa prawna</a:t>
            </a:r>
            <a:r>
              <a:rPr lang="pl-PL" altLang="fr-FR" b="1" u="sng">
                <a:solidFill>
                  <a:srgbClr val="3333CC"/>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yf - 2">
            <a:extLst>
              <a:ext uri="{FF2B5EF4-FFF2-40B4-BE49-F238E27FC236}">
                <a16:creationId xmlns:a16="http://schemas.microsoft.com/office/drawing/2014/main" id="{5509BA34-2926-4746-A0C7-1FF223287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bottom - 2">
            <a:extLst>
              <a:ext uri="{FF2B5EF4-FFF2-40B4-BE49-F238E27FC236}">
                <a16:creationId xmlns:a16="http://schemas.microsoft.com/office/drawing/2014/main" id="{29B114A8-E8BF-4BAB-B042-3E8EE5542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a:extLst>
              <a:ext uri="{FF2B5EF4-FFF2-40B4-BE49-F238E27FC236}">
                <a16:creationId xmlns:a16="http://schemas.microsoft.com/office/drawing/2014/main" id="{A68770C8-8C1E-4466-9403-7199CFDFE7B1}"/>
              </a:ext>
            </a:extLst>
          </p:cNvPr>
          <p:cNvSpPr>
            <a:spLocks noGrp="1" noChangeArrowheads="1"/>
          </p:cNvSpPr>
          <p:nvPr>
            <p:ph type="ctrTitle"/>
          </p:nvPr>
        </p:nvSpPr>
        <p:spPr>
          <a:xfrm>
            <a:off x="323850" y="2205038"/>
            <a:ext cx="8424863" cy="4032250"/>
          </a:xfrm>
        </p:spPr>
        <p:txBody>
          <a:bodyPr/>
          <a:lstStyle/>
          <a:p>
            <a:pPr algn="l" eaLnBrk="1" hangingPunct="1"/>
            <a:r>
              <a:rPr lang="pl-PL" altLang="fr-FR" sz="1200" b="1">
                <a:solidFill>
                  <a:srgbClr val="3333CC"/>
                </a:solidFill>
                <a:latin typeface="Book Antiqua" panose="02040602050305030304" pitchFamily="18" charset="0"/>
              </a:rPr>
              <a:t>UWAGA:</a:t>
            </a:r>
            <a:br>
              <a:rPr lang="pl-PL" altLang="fr-FR" sz="1200" b="1">
                <a:solidFill>
                  <a:srgbClr val="3333CC"/>
                </a:solidFill>
                <a:latin typeface="Book Antiqua" panose="02040602050305030304" pitchFamily="18" charset="0"/>
              </a:rPr>
            </a:br>
            <a:r>
              <a:rPr lang="pl-PL" altLang="fr-FR" sz="1200" b="1">
                <a:solidFill>
                  <a:srgbClr val="3333CC"/>
                </a:solidFill>
                <a:latin typeface="Book Antiqua" panose="02040602050305030304" pitchFamily="18" charset="0"/>
              </a:rPr>
              <a:t>STARE ROZPORZĄDZENIE  OBOWIĄZUJE DO ZAKOŃCZENIA KSZTAŁCENIA W DOTYCHCZASOWYCH GIMNAZJACH ORAZ DOTYCHCZASOWYCH SZKÓŁACH PONADGIMNAZJALNYCH  </a:t>
            </a:r>
            <a:r>
              <a:rPr lang="pl-PL" altLang="fr-FR" sz="1200" b="1">
                <a:latin typeface="Book Antiqua" panose="02040602050305030304" pitchFamily="18" charset="0"/>
              </a:rPr>
              <a:t>- § 15 Rozporządzenia MEN  w sprawie warunków…. z dnia 18 sierpnia 2017 r. </a:t>
            </a:r>
            <a:br>
              <a:rPr lang="pl-PL" altLang="fr-FR" sz="1200">
                <a:latin typeface="Book Antiqua" panose="02040602050305030304" pitchFamily="18" charset="0"/>
              </a:rPr>
            </a:br>
            <a:br>
              <a:rPr lang="pl-PL" altLang="fr-FR" sz="1200">
                <a:latin typeface="Book Antiqua" panose="02040602050305030304" pitchFamily="18" charset="0"/>
              </a:rPr>
            </a:br>
            <a:br>
              <a:rPr lang="pl-PL" altLang="fr-FR" sz="1200" b="1">
                <a:latin typeface="Book Antiqua" panose="02040602050305030304" pitchFamily="18" charset="0"/>
              </a:rPr>
            </a:br>
            <a:r>
              <a:rPr lang="pl-PL" altLang="fr-FR" sz="1400" b="1">
                <a:latin typeface="Book Antiqua" panose="02040602050305030304" pitchFamily="18" charset="0"/>
              </a:rPr>
              <a:t>Rozporządzenie Ministra Edukacji Narodowej z dnia  14 listopada 2007 r.</a:t>
            </a:r>
            <a:r>
              <a:rPr lang="pl-PL" altLang="fr-FR" sz="1200" b="1">
                <a:latin typeface="Book Antiqua" panose="02040602050305030304" pitchFamily="18" charset="0"/>
              </a:rPr>
              <a:t> </a:t>
            </a:r>
            <a:br>
              <a:rPr lang="pl-PL" altLang="fr-FR" sz="1200" b="1" i="1">
                <a:latin typeface="Book Antiqua" panose="02040602050305030304" pitchFamily="18" charset="0"/>
              </a:rPr>
            </a:br>
            <a:r>
              <a:rPr lang="pl-PL" altLang="fr-FR" sz="1200">
                <a:latin typeface="Book Antiqua" panose="02040602050305030304" pitchFamily="18" charset="0"/>
              </a:rPr>
              <a:t>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                                                    </a:t>
            </a:r>
            <a:br>
              <a:rPr lang="pl-PL" altLang="fr-FR" sz="1200">
                <a:latin typeface="Book Antiqua" panose="02040602050305030304" pitchFamily="18" charset="0"/>
              </a:rPr>
            </a:br>
            <a:r>
              <a:rPr lang="pl-PL" altLang="fr-FR" sz="1200">
                <a:latin typeface="Book Antiqua" panose="02040602050305030304" pitchFamily="18" charset="0"/>
              </a:rPr>
              <a:t>(Dz. U z 2007 r. Nr 214 POZ. 1579)</a:t>
            </a:r>
            <a:br>
              <a:rPr lang="pl-PL" altLang="fr-FR" sz="1200">
                <a:latin typeface="Book Antiqua" panose="02040602050305030304" pitchFamily="18" charset="0"/>
              </a:rPr>
            </a:br>
            <a:br>
              <a:rPr lang="pl-PL" altLang="fr-FR" sz="1200">
                <a:latin typeface="Book Antiqua" panose="02040602050305030304" pitchFamily="18" charset="0"/>
              </a:rPr>
            </a:br>
            <a:r>
              <a:rPr lang="pl-PL" altLang="fr-FR" sz="1400" b="1">
                <a:latin typeface="Book Antiqua" panose="02040602050305030304" pitchFamily="18" charset="0"/>
              </a:rPr>
              <a:t>Rozporządzenie MEN z dnia 4 kwietnia 2012 r.</a:t>
            </a:r>
            <a:r>
              <a:rPr lang="pl-PL" altLang="fr-FR" sz="1200">
                <a:latin typeface="Book Antiqua" panose="02040602050305030304" pitchFamily="18" charset="0"/>
              </a:rPr>
              <a:t> zmieniające rozporządzenie 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a:t>
            </a:r>
          </a:p>
        </p:txBody>
      </p:sp>
      <p:sp>
        <p:nvSpPr>
          <p:cNvPr id="5125" name="Text Box 6">
            <a:extLst>
              <a:ext uri="{FF2B5EF4-FFF2-40B4-BE49-F238E27FC236}">
                <a16:creationId xmlns:a16="http://schemas.microsoft.com/office/drawing/2014/main" id="{27FE26FD-BE85-4DBE-B002-8BA18E57195F}"/>
              </a:ext>
            </a:extLst>
          </p:cNvPr>
          <p:cNvSpPr txBox="1">
            <a:spLocks noChangeArrowheads="1"/>
          </p:cNvSpPr>
          <p:nvPr/>
        </p:nvSpPr>
        <p:spPr bwMode="auto">
          <a:xfrm>
            <a:off x="8472488" y="638175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5126" name="Picture 7" descr="top - 2">
            <a:extLst>
              <a:ext uri="{FF2B5EF4-FFF2-40B4-BE49-F238E27FC236}">
                <a16:creationId xmlns:a16="http://schemas.microsoft.com/office/drawing/2014/main" id="{62139265-3C76-4301-8FB6-49EB186EE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9">
            <a:extLst>
              <a:ext uri="{FF2B5EF4-FFF2-40B4-BE49-F238E27FC236}">
                <a16:creationId xmlns:a16="http://schemas.microsoft.com/office/drawing/2014/main" id="{5A5E20B8-849D-4119-BF15-67EF98FC2DC7}"/>
              </a:ext>
            </a:extLst>
          </p:cNvPr>
          <p:cNvSpPr txBox="1">
            <a:spLocks noChangeArrowheads="1"/>
          </p:cNvSpPr>
          <p:nvPr/>
        </p:nvSpPr>
        <p:spPr bwMode="auto">
          <a:xfrm>
            <a:off x="611188" y="3860800"/>
            <a:ext cx="7777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a:p>
        </p:txBody>
      </p:sp>
      <p:sp>
        <p:nvSpPr>
          <p:cNvPr id="5128" name="Text Box 10">
            <a:extLst>
              <a:ext uri="{FF2B5EF4-FFF2-40B4-BE49-F238E27FC236}">
                <a16:creationId xmlns:a16="http://schemas.microsoft.com/office/drawing/2014/main" id="{0111BA9B-0707-414D-9ECC-68A631F70AA9}"/>
              </a:ext>
            </a:extLst>
          </p:cNvPr>
          <p:cNvSpPr txBox="1">
            <a:spLocks noChangeArrowheads="1"/>
          </p:cNvSpPr>
          <p:nvPr/>
        </p:nvSpPr>
        <p:spPr bwMode="auto">
          <a:xfrm>
            <a:off x="1239838" y="1289050"/>
            <a:ext cx="236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5129" name="Text Box 11">
            <a:extLst>
              <a:ext uri="{FF2B5EF4-FFF2-40B4-BE49-F238E27FC236}">
                <a16:creationId xmlns:a16="http://schemas.microsoft.com/office/drawing/2014/main" id="{66CB4B15-09CC-4383-91B2-6189E44F0B40}"/>
              </a:ext>
            </a:extLst>
          </p:cNvPr>
          <p:cNvSpPr txBox="1">
            <a:spLocks noChangeArrowheads="1"/>
          </p:cNvSpPr>
          <p:nvPr/>
        </p:nvSpPr>
        <p:spPr bwMode="auto">
          <a:xfrm>
            <a:off x="684213" y="1916113"/>
            <a:ext cx="4906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b="1" u="sng">
                <a:solidFill>
                  <a:srgbClr val="3333CC"/>
                </a:solidFill>
                <a:latin typeface="Book Antiqua" panose="02040602050305030304" pitchFamily="18" charset="0"/>
              </a:rPr>
              <a:t>Podstawa prawna</a:t>
            </a:r>
            <a:r>
              <a:rPr lang="pl-PL" altLang="fr-FR" b="1" u="sng">
                <a:solidFill>
                  <a:srgbClr val="3333CC"/>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yf - 2">
            <a:extLst>
              <a:ext uri="{FF2B5EF4-FFF2-40B4-BE49-F238E27FC236}">
                <a16:creationId xmlns:a16="http://schemas.microsoft.com/office/drawing/2014/main" id="{4A9F0C46-C276-47F1-870E-4ACB07A05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bottom - 2">
            <a:extLst>
              <a:ext uri="{FF2B5EF4-FFF2-40B4-BE49-F238E27FC236}">
                <a16:creationId xmlns:a16="http://schemas.microsoft.com/office/drawing/2014/main" id="{A117D1A5-3710-41F4-AA86-49678714B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F6AFA40A-01CF-46E3-8C62-3EA3D5751D26}"/>
              </a:ext>
            </a:extLst>
          </p:cNvPr>
          <p:cNvSpPr>
            <a:spLocks noGrp="1" noChangeArrowheads="1"/>
          </p:cNvSpPr>
          <p:nvPr>
            <p:ph type="ctrTitle"/>
          </p:nvPr>
        </p:nvSpPr>
        <p:spPr>
          <a:xfrm>
            <a:off x="323850" y="2276475"/>
            <a:ext cx="8208963" cy="3600450"/>
          </a:xfrm>
        </p:spPr>
        <p:txBody>
          <a:bodyPr>
            <a:normAutofit/>
          </a:bodyPr>
          <a:lstStyle/>
          <a:p>
            <a:pPr algn="l" eaLnBrk="1" hangingPunct="1"/>
            <a:r>
              <a:rPr lang="pl-PL" altLang="fr-FR" sz="1300" b="1">
                <a:solidFill>
                  <a:srgbClr val="3333CC"/>
                </a:solidFill>
                <a:latin typeface="Trebuchet MS" panose="020B0603020202020204" pitchFamily="34" charset="0"/>
              </a:rPr>
              <a:t> NOWA PODSTAWA PROGRAMOWA W ROKU SZKOLNYM 2017/2018 OBOWIĄZUJE W KLASACH I, IV, VII SZKOŁY PODSTAWOWEJ ORAZ W KLASIE I BRANŻOWEJ SZKOŁY I STOPNIA </a:t>
            </a:r>
            <a:br>
              <a:rPr lang="pl-PL" altLang="fr-FR" sz="1300">
                <a:solidFill>
                  <a:srgbClr val="3333CC"/>
                </a:solidFill>
                <a:latin typeface="Trebuchet MS" panose="020B0603020202020204" pitchFamily="34" charset="0"/>
              </a:rPr>
            </a:br>
            <a:br>
              <a:rPr lang="pl-PL" altLang="fr-FR" sz="1300">
                <a:solidFill>
                  <a:srgbClr val="3333CC"/>
                </a:solidFill>
                <a:latin typeface="Trebuchet MS" panose="020B0603020202020204" pitchFamily="34" charset="0"/>
              </a:rPr>
            </a:br>
            <a:r>
              <a:rPr lang="pl-PL" altLang="fr-FR" sz="1300">
                <a:latin typeface="Trebuchet MS" panose="020B0603020202020204" pitchFamily="34" charset="0"/>
              </a:rPr>
              <a:t> </a:t>
            </a:r>
            <a:r>
              <a:rPr lang="pl-PL" altLang="fr-FR" sz="1400" b="1">
                <a:latin typeface="Book Antiqua" panose="02040602050305030304" pitchFamily="18" charset="0"/>
              </a:rPr>
              <a:t>Rozporządzenie Ministra Edukacji Narodowej z dnia 14 lutego 2017 r.</a:t>
            </a:r>
            <a:br>
              <a:rPr lang="pl-PL" altLang="fr-FR" sz="1400" b="1">
                <a:latin typeface="Book Antiqua" panose="02040602050305030304" pitchFamily="18" charset="0"/>
              </a:rPr>
            </a:br>
            <a:r>
              <a:rPr lang="pl-PL" altLang="fr-FR" sz="1400">
                <a:latin typeface="Book Antiqua" panose="02040602050305030304" pitchFamily="18" charset="0"/>
              </a:rPr>
              <a:t>w sprawie podstawy programowej wychowania przedszkolnego oraz podstawy programowej kształcenia ogólnego dla szkoły podstawowej, w tym dla uczniów z niepełnosprawnością intelektualną w stopniu umiarkowanym lub znacznym, kształcenia ogólnego dla branżowej szkoły I stopnia, kształcenia ogólnego dla szkoły specjalnej przysposabiającej do pracy oraz kształcenia ogólnego dla szkoły policealnej </a:t>
            </a:r>
            <a:br>
              <a:rPr lang="pl-PL" altLang="fr-FR" sz="1400">
                <a:latin typeface="Book Antiqua" panose="02040602050305030304" pitchFamily="18" charset="0"/>
              </a:rPr>
            </a:br>
            <a:r>
              <a:rPr lang="pl-PL" altLang="fr-FR" sz="1400">
                <a:latin typeface="Book Antiqua" panose="02040602050305030304" pitchFamily="18" charset="0"/>
              </a:rPr>
              <a:t>DZ.U. z 2017 r. poz. 356)  </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i="1">
                <a:latin typeface="Book Antiqua" panose="02040602050305030304" pitchFamily="18" charset="0"/>
              </a:rPr>
              <a:t>ważny dokument wyznaczający zadania i treści nauczania na poszczególnych etapach nauczania, koniecznie wymagalny przy konstruowaniu programów, podręczników, planów dydaktycznych, kryteriów oceniania...</a:t>
            </a:r>
            <a:br>
              <a:rPr lang="pl-PL" altLang="fr-FR" sz="1400" i="1">
                <a:latin typeface="Book Antiqua" panose="02040602050305030304" pitchFamily="18" charset="0"/>
              </a:rPr>
            </a:br>
            <a:r>
              <a:rPr lang="pl-PL" altLang="fr-FR" sz="1200">
                <a:latin typeface="Book Antiqua" panose="02040602050305030304" pitchFamily="18" charset="0"/>
              </a:rPr>
              <a:t>Uwaga:</a:t>
            </a:r>
            <a:br>
              <a:rPr lang="pl-PL" altLang="fr-FR" sz="1200">
                <a:latin typeface="Book Antiqua" panose="02040602050305030304" pitchFamily="18" charset="0"/>
              </a:rPr>
            </a:br>
            <a:r>
              <a:rPr lang="pl-PL" altLang="fr-FR" sz="1200">
                <a:latin typeface="Book Antiqua" panose="02040602050305030304" pitchFamily="18" charset="0"/>
              </a:rPr>
              <a:t>Lista lektur dla klas I-III i klas IV- VIII szkoły podstawowej </a:t>
            </a:r>
            <a:br>
              <a:rPr lang="pl-PL" altLang="fr-FR" sz="1400">
                <a:latin typeface="Book Antiqua" panose="02040602050305030304" pitchFamily="18" charset="0"/>
              </a:rPr>
            </a:br>
            <a:endParaRPr lang="pl-PL" altLang="fr-FR" sz="1400">
              <a:latin typeface="Book Antiqua" panose="02040602050305030304" pitchFamily="18" charset="0"/>
            </a:endParaRPr>
          </a:p>
        </p:txBody>
      </p:sp>
      <p:sp>
        <p:nvSpPr>
          <p:cNvPr id="6149" name="Text Box 6">
            <a:extLst>
              <a:ext uri="{FF2B5EF4-FFF2-40B4-BE49-F238E27FC236}">
                <a16:creationId xmlns:a16="http://schemas.microsoft.com/office/drawing/2014/main" id="{1686B3C7-9D0E-46A2-BD40-4FA7523D44D0}"/>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6150" name="Picture 7" descr="top - 2">
            <a:extLst>
              <a:ext uri="{FF2B5EF4-FFF2-40B4-BE49-F238E27FC236}">
                <a16:creationId xmlns:a16="http://schemas.microsoft.com/office/drawing/2014/main" id="{A32F3562-F0A4-43C0-8C4B-84C19428A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9">
            <a:extLst>
              <a:ext uri="{FF2B5EF4-FFF2-40B4-BE49-F238E27FC236}">
                <a16:creationId xmlns:a16="http://schemas.microsoft.com/office/drawing/2014/main" id="{0983E4ED-7F17-4FE1-85A2-350F9DF09577}"/>
              </a:ext>
            </a:extLst>
          </p:cNvPr>
          <p:cNvSpPr txBox="1">
            <a:spLocks noChangeArrowheads="1"/>
          </p:cNvSpPr>
          <p:nvPr/>
        </p:nvSpPr>
        <p:spPr bwMode="auto">
          <a:xfrm>
            <a:off x="395288" y="1628775"/>
            <a:ext cx="5859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a:solidFill>
                <a:srgbClr val="3333CC"/>
              </a:solidFill>
            </a:endParaRPr>
          </a:p>
          <a:p>
            <a:pPr eaLnBrk="1" hangingPunct="1"/>
            <a:r>
              <a:rPr lang="pl-PL" altLang="fr-FR" b="1" u="sng">
                <a:solidFill>
                  <a:srgbClr val="3333CC"/>
                </a:solidFill>
                <a:latin typeface="Book Antiqua" panose="02040602050305030304" pitchFamily="18" charset="0"/>
              </a:rPr>
              <a:t>Podstawa programowa:  </a:t>
            </a:r>
            <a:br>
              <a:rPr lang="pl-PL" altLang="fr-FR" b="1">
                <a:solidFill>
                  <a:srgbClr val="3333CC"/>
                </a:solidFill>
              </a:rPr>
            </a:br>
            <a:endParaRPr lang="pl-PL" altLang="fr-FR" b="1">
              <a:solidFill>
                <a:srgbClr val="3333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yf - 2">
            <a:extLst>
              <a:ext uri="{FF2B5EF4-FFF2-40B4-BE49-F238E27FC236}">
                <a16:creationId xmlns:a16="http://schemas.microsoft.com/office/drawing/2014/main" id="{CD082D4F-11E6-483A-BDE6-9946CAAF6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bottom - 2">
            <a:extLst>
              <a:ext uri="{FF2B5EF4-FFF2-40B4-BE49-F238E27FC236}">
                <a16:creationId xmlns:a16="http://schemas.microsoft.com/office/drawing/2014/main" id="{34825F41-D961-40C2-9356-DFC0832B9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7D48D4C1-5593-42FC-BAA9-29779A65FA29}"/>
              </a:ext>
            </a:extLst>
          </p:cNvPr>
          <p:cNvSpPr>
            <a:spLocks noGrp="1" noChangeArrowheads="1"/>
          </p:cNvSpPr>
          <p:nvPr>
            <p:ph type="ctrTitle"/>
          </p:nvPr>
        </p:nvSpPr>
        <p:spPr>
          <a:xfrm>
            <a:off x="539750" y="2565400"/>
            <a:ext cx="7993063" cy="3384550"/>
          </a:xfrm>
        </p:spPr>
        <p:txBody>
          <a:bodyPr rtlCol="0">
            <a:normAutofit fontScale="90000"/>
          </a:bodyPr>
          <a:lstStyle/>
          <a:p>
            <a:pPr algn="l" eaLnBrk="1" fontAlgn="auto" hangingPunct="1">
              <a:spcAft>
                <a:spcPts val="0"/>
              </a:spcAft>
              <a:defRPr/>
            </a:pPr>
            <a:br>
              <a:rPr lang="pl-PL" sz="1200" dirty="0">
                <a:solidFill>
                  <a:srgbClr val="3333CC"/>
                </a:solidFill>
                <a:latin typeface="Trebuchet MS" pitchFamily="34" charset="0"/>
              </a:rPr>
            </a:br>
            <a:br>
              <a:rPr lang="pl-PL" sz="1200" dirty="0">
                <a:solidFill>
                  <a:srgbClr val="3333CC"/>
                </a:solidFill>
                <a:latin typeface="Trebuchet MS" pitchFamily="34" charset="0"/>
              </a:rPr>
            </a:br>
            <a:br>
              <a:rPr lang="pl-PL" sz="1200" dirty="0">
                <a:solidFill>
                  <a:srgbClr val="3333CC"/>
                </a:solidFill>
                <a:latin typeface="Trebuchet MS" pitchFamily="34" charset="0"/>
              </a:rPr>
            </a:br>
            <a:br>
              <a:rPr lang="pl-PL" sz="1200" dirty="0">
                <a:solidFill>
                  <a:srgbClr val="3333CC"/>
                </a:solidFill>
                <a:latin typeface="Trebuchet MS" pitchFamily="34" charset="0"/>
              </a:rPr>
            </a:br>
            <a:r>
              <a:rPr lang="pl-PL" sz="1300" b="1" dirty="0">
                <a:solidFill>
                  <a:srgbClr val="3333CC"/>
                </a:solidFill>
                <a:latin typeface="Trebuchet MS" pitchFamily="34" charset="0"/>
              </a:rPr>
              <a:t>STARA PODSTAWA PROGRAMOWA W ROKU SZKOLNYM 2017/2018 OBOWIĄZUJE: W KLASACH II, III V, VI SZKOŁY PODSTAWOWEJ  ORAZ W KLASACH SZKÓŁ PONADGIMNAZJALNYCH: I-III LICEUM, I-IV TECHNIKUM, II, III SZKOŁY ZASADNICZEJ </a:t>
            </a:r>
            <a:br>
              <a:rPr lang="pl-PL" sz="1200" dirty="0">
                <a:solidFill>
                  <a:srgbClr val="3333CC"/>
                </a:solidFill>
                <a:latin typeface="Trebuchet MS" pitchFamily="34"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r>
              <a:rPr lang="pl-PL" sz="1100" dirty="0">
                <a:latin typeface="Trebuchet MS" pitchFamily="34" charset="0"/>
              </a:rPr>
              <a:t> </a:t>
            </a:r>
            <a:r>
              <a:rPr lang="pl-PL" sz="1600" b="1" dirty="0">
                <a:latin typeface="Book Antiqua" pitchFamily="18" charset="0"/>
              </a:rPr>
              <a:t>Rozporządzenie Ministra Edukacji Narodowej z dnia 27 sierpnia 2012 r</a:t>
            </a:r>
            <a:r>
              <a:rPr lang="pl-PL" sz="1200" b="1" dirty="0">
                <a:latin typeface="Book Antiqua" pitchFamily="18" charset="0"/>
              </a:rPr>
              <a:t>.</a:t>
            </a:r>
            <a:br>
              <a:rPr lang="pl-PL" sz="1200" b="1" dirty="0">
                <a:latin typeface="Book Antiqua" pitchFamily="18" charset="0"/>
              </a:rPr>
            </a:br>
            <a:r>
              <a:rPr lang="pl-PL" sz="1300" dirty="0">
                <a:latin typeface="Book Antiqua" pitchFamily="18" charset="0"/>
              </a:rPr>
              <a:t>w sprawie podstawy programowej wychowania przedszkolnego oraz kształcenia ogólnego w poszczególnych typach szkół </a:t>
            </a:r>
            <a:br>
              <a:rPr lang="pl-PL" sz="1300" dirty="0">
                <a:latin typeface="Book Antiqua" pitchFamily="18" charset="0"/>
              </a:rPr>
            </a:br>
            <a:r>
              <a:rPr lang="pl-PL" sz="1300" dirty="0">
                <a:latin typeface="Book Antiqua" pitchFamily="18" charset="0"/>
              </a:rPr>
              <a:t>(DZ. U. z 2012 r., poz. 977) </a:t>
            </a:r>
            <a:br>
              <a:rPr lang="pl-PL" sz="13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Trebuchet MS" pitchFamily="34" charset="0"/>
              </a:rPr>
            </a:br>
            <a:endParaRPr lang="pl-PL" sz="1200" dirty="0"/>
          </a:p>
        </p:txBody>
      </p:sp>
      <p:sp>
        <p:nvSpPr>
          <p:cNvPr id="7173" name="Text Box 5">
            <a:extLst>
              <a:ext uri="{FF2B5EF4-FFF2-40B4-BE49-F238E27FC236}">
                <a16:creationId xmlns:a16="http://schemas.microsoft.com/office/drawing/2014/main" id="{4A6277BC-2DC3-4541-9DF8-AEE09D2CBA2B}"/>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7174" name="Picture 6" descr="top - 2">
            <a:extLst>
              <a:ext uri="{FF2B5EF4-FFF2-40B4-BE49-F238E27FC236}">
                <a16:creationId xmlns:a16="http://schemas.microsoft.com/office/drawing/2014/main" id="{09AF7B08-54CE-43D2-B699-90B854024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a:extLst>
              <a:ext uri="{FF2B5EF4-FFF2-40B4-BE49-F238E27FC236}">
                <a16:creationId xmlns:a16="http://schemas.microsoft.com/office/drawing/2014/main" id="{23BB84B2-10D7-4D06-B0AA-AA2AC1E80063}"/>
              </a:ext>
            </a:extLst>
          </p:cNvPr>
          <p:cNvSpPr txBox="1">
            <a:spLocks noChangeArrowheads="1"/>
          </p:cNvSpPr>
          <p:nvPr/>
        </p:nvSpPr>
        <p:spPr bwMode="auto">
          <a:xfrm>
            <a:off x="611188" y="1916113"/>
            <a:ext cx="534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a:solidFill>
                <a:srgbClr val="3333CC"/>
              </a:solidFill>
            </a:endParaRPr>
          </a:p>
          <a:p>
            <a:pPr eaLnBrk="1" hangingPunct="1"/>
            <a:r>
              <a:rPr lang="pl-PL" altLang="fr-FR" b="1" u="sng">
                <a:solidFill>
                  <a:srgbClr val="3333CC"/>
                </a:solidFill>
                <a:latin typeface="Book Antiqua" panose="02040602050305030304" pitchFamily="18" charset="0"/>
              </a:rPr>
              <a:t>Podstawa programowa: </a:t>
            </a:r>
            <a:br>
              <a:rPr lang="pl-PL" altLang="fr-FR" b="1">
                <a:solidFill>
                  <a:srgbClr val="3333CC"/>
                </a:solidFill>
              </a:rPr>
            </a:br>
            <a:endParaRPr lang="pl-PL" altLang="fr-FR" b="1">
              <a:solidFill>
                <a:srgbClr val="3333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bottom - 2">
            <a:extLst>
              <a:ext uri="{FF2B5EF4-FFF2-40B4-BE49-F238E27FC236}">
                <a16:creationId xmlns:a16="http://schemas.microsoft.com/office/drawing/2014/main" id="{66656454-A5F6-4C2D-A4F0-816B8CCF1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id="{39AB1588-82AE-4D9F-81BD-73073081D0B1}"/>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8196" name="Text Box 5">
            <a:extLst>
              <a:ext uri="{FF2B5EF4-FFF2-40B4-BE49-F238E27FC236}">
                <a16:creationId xmlns:a16="http://schemas.microsoft.com/office/drawing/2014/main" id="{8F10BEBF-980E-4D9B-88B0-720A24538040}"/>
              </a:ext>
            </a:extLst>
          </p:cNvPr>
          <p:cNvSpPr txBox="1">
            <a:spLocks noChangeArrowheads="1"/>
          </p:cNvSpPr>
          <p:nvPr/>
        </p:nvSpPr>
        <p:spPr bwMode="auto">
          <a:xfrm>
            <a:off x="8543925"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8197" name="Picture 6" descr="top - 2">
            <a:extLst>
              <a:ext uri="{FF2B5EF4-FFF2-40B4-BE49-F238E27FC236}">
                <a16:creationId xmlns:a16="http://schemas.microsoft.com/office/drawing/2014/main" id="{AC36A218-C3B6-4364-8878-7B47AEE72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a:extLst>
              <a:ext uri="{FF2B5EF4-FFF2-40B4-BE49-F238E27FC236}">
                <a16:creationId xmlns:a16="http://schemas.microsoft.com/office/drawing/2014/main" id="{E7F9B56C-EDD8-41F8-A084-6AA90A2AE338}"/>
              </a:ext>
            </a:extLst>
          </p:cNvPr>
          <p:cNvSpPr>
            <a:spLocks noGrp="1" noChangeArrowheads="1"/>
          </p:cNvSpPr>
          <p:nvPr>
            <p:ph type="ctrTitle"/>
          </p:nvPr>
        </p:nvSpPr>
        <p:spPr>
          <a:xfrm>
            <a:off x="827088" y="1989138"/>
            <a:ext cx="7772400" cy="3960812"/>
          </a:xfrm>
        </p:spPr>
        <p:txBody>
          <a:bodyPr/>
          <a:lstStyle/>
          <a:p>
            <a:pPr algn="l" eaLnBrk="1" hangingPunct="1"/>
            <a:br>
              <a:rPr lang="pl-PL" altLang="fr-FR" sz="1600"/>
            </a:br>
            <a:br>
              <a:rPr lang="pl-PL" altLang="fr-FR" sz="1800">
                <a:latin typeface="Trebuchet MS" panose="020B0603020202020204" pitchFamily="34" charset="0"/>
              </a:rPr>
            </a:br>
            <a:br>
              <a:rPr lang="pl-PL" altLang="fr-FR" sz="1600" b="1"/>
            </a:br>
            <a:br>
              <a:rPr lang="pl-PL" altLang="fr-FR" sz="1600" b="1"/>
            </a:br>
            <a:br>
              <a:rPr lang="pl-PL" altLang="fr-FR" sz="1600" b="1"/>
            </a:br>
            <a:br>
              <a:rPr lang="pl-PL" altLang="fr-FR" sz="1600" b="1"/>
            </a:br>
            <a:endParaRPr lang="pl-PL" altLang="fr-FR" sz="1600" b="1"/>
          </a:p>
        </p:txBody>
      </p:sp>
      <p:sp>
        <p:nvSpPr>
          <p:cNvPr id="8199" name="Rectangle 8">
            <a:extLst>
              <a:ext uri="{FF2B5EF4-FFF2-40B4-BE49-F238E27FC236}">
                <a16:creationId xmlns:a16="http://schemas.microsoft.com/office/drawing/2014/main" id="{8C9FD9B5-62B2-4364-819D-2A44546841EB}"/>
              </a:ext>
            </a:extLst>
          </p:cNvPr>
          <p:cNvSpPr>
            <a:spLocks noChangeArrowheads="1"/>
          </p:cNvSpPr>
          <p:nvPr/>
        </p:nvSpPr>
        <p:spPr bwMode="auto">
          <a:xfrm>
            <a:off x="395288" y="1773238"/>
            <a:ext cx="849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a:latin typeface="Trebuchet MS" panose="020B0603020202020204" pitchFamily="34" charset="0"/>
            </a:endParaRPr>
          </a:p>
          <a:p>
            <a:pPr eaLnBrk="1" hangingPunct="1"/>
            <a:endParaRPr lang="pl-PL" altLang="fr-FR" b="1">
              <a:latin typeface="Trebuchet MS" panose="020B0603020202020204" pitchFamily="34" charset="0"/>
            </a:endParaRPr>
          </a:p>
        </p:txBody>
      </p:sp>
      <p:sp>
        <p:nvSpPr>
          <p:cNvPr id="8200" name="Rectangle 9">
            <a:extLst>
              <a:ext uri="{FF2B5EF4-FFF2-40B4-BE49-F238E27FC236}">
                <a16:creationId xmlns:a16="http://schemas.microsoft.com/office/drawing/2014/main" id="{E33412F4-B216-426C-848F-34A8CB64B32E}"/>
              </a:ext>
            </a:extLst>
          </p:cNvPr>
          <p:cNvSpPr>
            <a:spLocks noChangeArrowheads="1"/>
          </p:cNvSpPr>
          <p:nvPr/>
        </p:nvSpPr>
        <p:spPr bwMode="auto">
          <a:xfrm>
            <a:off x="468313" y="2770188"/>
            <a:ext cx="8280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a:latin typeface="Book Antiqua" panose="02040602050305030304" pitchFamily="18" charset="0"/>
              </a:rPr>
              <a:t>Do przedmiotu </a:t>
            </a:r>
            <a:r>
              <a:rPr lang="pl-PL" altLang="fr-FR" u="sng">
                <a:latin typeface="Book Antiqua" panose="02040602050305030304" pitchFamily="18" charset="0"/>
              </a:rPr>
              <a:t>„własna historia i kultura”</a:t>
            </a:r>
            <a:r>
              <a:rPr lang="pl-PL" altLang="fr-FR">
                <a:latin typeface="Book Antiqua" panose="02040602050305030304" pitchFamily="18" charset="0"/>
              </a:rPr>
              <a:t> nie została przygotowana podstawa programowa (jest to przedmiot dodatkowy), zatem nauczyciel decyduje               o treściach realizowanych na poszczególnych etapach. Zadaniem nauczyciela jest przygotowanie programu zajęć i przedstawienie go dyrektorowi                 do zatwierdzenia.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yf - 2">
            <a:extLst>
              <a:ext uri="{FF2B5EF4-FFF2-40B4-BE49-F238E27FC236}">
                <a16:creationId xmlns:a16="http://schemas.microsoft.com/office/drawing/2014/main" id="{609BF29D-2C6E-42D2-83C5-CB3FE67A0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57563"/>
            <a:ext cx="23590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bottom - 2">
            <a:extLst>
              <a:ext uri="{FF2B5EF4-FFF2-40B4-BE49-F238E27FC236}">
                <a16:creationId xmlns:a16="http://schemas.microsoft.com/office/drawing/2014/main" id="{EEDCC31F-4871-4C2E-88F6-C15D57F4A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a:extLst>
              <a:ext uri="{FF2B5EF4-FFF2-40B4-BE49-F238E27FC236}">
                <a16:creationId xmlns:a16="http://schemas.microsoft.com/office/drawing/2014/main" id="{D682B3B2-32E9-4AA6-87F6-530AA1E8A3B3}"/>
              </a:ext>
            </a:extLst>
          </p:cNvPr>
          <p:cNvSpPr>
            <a:spLocks noGrp="1" noChangeArrowheads="1"/>
          </p:cNvSpPr>
          <p:nvPr>
            <p:ph type="ctrTitle"/>
          </p:nvPr>
        </p:nvSpPr>
        <p:spPr>
          <a:xfrm>
            <a:off x="539750" y="2565400"/>
            <a:ext cx="7993063" cy="3384550"/>
          </a:xfrm>
        </p:spPr>
        <p:txBody>
          <a:bodyPr rtlCol="0">
            <a:normAutofit fontScale="90000"/>
          </a:bodyPr>
          <a:lstStyle/>
          <a:p>
            <a:pPr algn="l" eaLnBrk="1" fontAlgn="auto" hangingPunct="1">
              <a:spcAft>
                <a:spcPts val="0"/>
              </a:spcAft>
              <a:defRPr/>
            </a:pPr>
            <a:br>
              <a:rPr lang="pl-PL" sz="1200" dirty="0">
                <a:solidFill>
                  <a:srgbClr val="3333CC"/>
                </a:solidFill>
                <a:latin typeface="Trebuchet MS" pitchFamily="34" charset="0"/>
              </a:rPr>
            </a:br>
            <a:br>
              <a:rPr lang="pl-PL" sz="1200" dirty="0">
                <a:solidFill>
                  <a:srgbClr val="3333CC"/>
                </a:solidFill>
                <a:latin typeface="Trebuchet MS" pitchFamily="34" charset="0"/>
              </a:rPr>
            </a:br>
            <a:br>
              <a:rPr lang="pl-PL" sz="1200" dirty="0">
                <a:solidFill>
                  <a:srgbClr val="3333CC"/>
                </a:solidFill>
                <a:latin typeface="Trebuchet MS" pitchFamily="34" charset="0"/>
              </a:rPr>
            </a:br>
            <a:br>
              <a:rPr lang="pl-PL" sz="1200" dirty="0">
                <a:solidFill>
                  <a:srgbClr val="3333CC"/>
                </a:solidFill>
                <a:latin typeface="Trebuchet MS" pitchFamily="34"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3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Book Antiqua" pitchFamily="18" charset="0"/>
              </a:rPr>
            </a:br>
            <a:br>
              <a:rPr lang="pl-PL" sz="1200" dirty="0">
                <a:solidFill>
                  <a:srgbClr val="3333CC"/>
                </a:solidFill>
                <a:latin typeface="Trebuchet MS" pitchFamily="34" charset="0"/>
              </a:rPr>
            </a:br>
            <a:endParaRPr lang="pl-PL" sz="1200" dirty="0"/>
          </a:p>
        </p:txBody>
      </p:sp>
      <p:sp>
        <p:nvSpPr>
          <p:cNvPr id="9221" name="Text Box 5">
            <a:extLst>
              <a:ext uri="{FF2B5EF4-FFF2-40B4-BE49-F238E27FC236}">
                <a16:creationId xmlns:a16="http://schemas.microsoft.com/office/drawing/2014/main" id="{26D70A3F-AD2E-44FD-AF91-D440BD8F5811}"/>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9222" name="Picture 6" descr="top - 2">
            <a:extLst>
              <a:ext uri="{FF2B5EF4-FFF2-40B4-BE49-F238E27FC236}">
                <a16:creationId xmlns:a16="http://schemas.microsoft.com/office/drawing/2014/main" id="{3D4D69A7-4983-4887-88C0-9908A38C6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E7096AB6-BE2E-40DE-903A-DD01FD55D9A6}"/>
              </a:ext>
            </a:extLst>
          </p:cNvPr>
          <p:cNvSpPr txBox="1">
            <a:spLocks noChangeArrowheads="1"/>
          </p:cNvSpPr>
          <p:nvPr/>
        </p:nvSpPr>
        <p:spPr bwMode="auto">
          <a:xfrm>
            <a:off x="395288" y="1412875"/>
            <a:ext cx="5557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a:solidFill>
                <a:srgbClr val="3333CC"/>
              </a:solidFill>
            </a:endParaRPr>
          </a:p>
          <a:p>
            <a:pPr eaLnBrk="1" hangingPunct="1"/>
            <a:r>
              <a:rPr lang="pl-PL" altLang="fr-FR" b="1" u="sng">
                <a:solidFill>
                  <a:srgbClr val="3333CC"/>
                </a:solidFill>
                <a:latin typeface="Book Antiqua" panose="02040602050305030304" pitchFamily="18" charset="0"/>
              </a:rPr>
              <a:t>Programy nauczania: </a:t>
            </a:r>
            <a:br>
              <a:rPr lang="pl-PL" altLang="fr-FR" b="1">
                <a:solidFill>
                  <a:srgbClr val="3333CC"/>
                </a:solidFill>
              </a:rPr>
            </a:br>
            <a:endParaRPr lang="pl-PL" altLang="fr-FR" b="1">
              <a:solidFill>
                <a:srgbClr val="3333CC"/>
              </a:solidFill>
            </a:endParaRPr>
          </a:p>
        </p:txBody>
      </p:sp>
      <p:sp>
        <p:nvSpPr>
          <p:cNvPr id="10248" name="Prostokąt 7">
            <a:extLst>
              <a:ext uri="{FF2B5EF4-FFF2-40B4-BE49-F238E27FC236}">
                <a16:creationId xmlns:a16="http://schemas.microsoft.com/office/drawing/2014/main" id="{C8CAB137-4225-4565-A1E2-B17001B0FFDE}"/>
              </a:ext>
            </a:extLst>
          </p:cNvPr>
          <p:cNvSpPr>
            <a:spLocks noChangeArrowheads="1"/>
          </p:cNvSpPr>
          <p:nvPr/>
        </p:nvSpPr>
        <p:spPr bwMode="auto">
          <a:xfrm>
            <a:off x="468313" y="2060575"/>
            <a:ext cx="7920037" cy="4348163"/>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fr-FR" sz="1400"/>
              <a:t>„</a:t>
            </a:r>
            <a:r>
              <a:rPr lang="pl-PL" altLang="fr-FR" sz="1400">
                <a:latin typeface="Book Antiqua" panose="02040602050305030304" pitchFamily="18" charset="0"/>
              </a:rPr>
              <a:t>Art. 22a. 1. </a:t>
            </a:r>
            <a:r>
              <a:rPr lang="pl-PL" altLang="fr-FR" sz="1400" b="1">
                <a:latin typeface="Book Antiqua" panose="02040602050305030304" pitchFamily="18" charset="0"/>
              </a:rPr>
              <a:t>Nauczyciel lub zespół nauczycieli przedstawia dyrektorowi</a:t>
            </a:r>
            <a:r>
              <a:rPr lang="pl-PL" altLang="fr-FR" sz="1400">
                <a:latin typeface="Book Antiqua" panose="02040602050305030304" pitchFamily="18" charset="0"/>
              </a:rPr>
              <a:t> przedszkola lub szkoły           program wychowania przedszkolnego lub program nauczania do danych zajęć edukacyjnych z zakresu kształcenia ogólnego na dany etap edukacyjny. </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 6. Dyrektor przedszkola lub szkoły, po zasięgnięciu opinii rady pedagogicznej, dopuszcza do użytku w danym przedszkolu lub danej szkole przedstawiony przez nauczyciela lub zespół nauczycieli program wychowania przedszkolnego lub programy nauczania</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Art. 22aa. Nauczyciel może zdecydować o realizacji programu nauczania: 1) z zastosowaniem podręcznika, materiału edukacyjnego lub materiału ćwiczeniowego lub 2) bez zastosowania podręcznika lub materiałów.</a:t>
            </a:r>
            <a:r>
              <a:rPr lang="pl-PL" altLang="fr-FR" sz="1400"/>
              <a:t>”</a:t>
            </a:r>
          </a:p>
          <a:p>
            <a:pPr eaLnBrk="1" hangingPunct="1"/>
            <a:endParaRPr lang="pl-PL" altLang="fr-FR" sz="1400">
              <a:latin typeface="Book Antiqua" panose="02040602050305030304" pitchFamily="18" charset="0"/>
            </a:endParaRPr>
          </a:p>
          <a:p>
            <a:pPr eaLnBrk="1" hangingPunct="1"/>
            <a:r>
              <a:rPr lang="pl-PL" altLang="fr-FR" sz="1200">
                <a:latin typeface="Book Antiqua" panose="02040602050305030304" pitchFamily="18" charset="0"/>
              </a:rPr>
              <a:t>Obwieszczenie Marszałka Sejmu Rzeczypospolitej polskiej z dnia 31 października 2016 r. w sprawie ogłoszenia jednolitego tekstu ustawy o systemie oświaty (DZ. U. z 2016 r., poz. 1943)</a:t>
            </a:r>
          </a:p>
          <a:p>
            <a:pPr eaLnBrk="1" hangingPunct="1"/>
            <a:endParaRPr lang="pl-PL" altLang="fr-FR" sz="1400">
              <a:latin typeface="Book Antiqua" panose="02040602050305030304" pitchFamily="18" charset="0"/>
            </a:endParaRPr>
          </a:p>
          <a:p>
            <a:pPr eaLnBrk="1" hangingPunct="1"/>
            <a:r>
              <a:rPr lang="pl-PL" altLang="fr-FR" sz="1400">
                <a:latin typeface="Book Antiqua" panose="02040602050305030304" pitchFamily="18" charset="0"/>
              </a:rPr>
              <a:t>     ****************</a:t>
            </a:r>
          </a:p>
          <a:p>
            <a:pPr eaLnBrk="1" hangingPunct="1"/>
            <a:r>
              <a:rPr lang="pl-PL" altLang="fr-FR" sz="1400">
                <a:latin typeface="Book Antiqua" panose="02040602050305030304" pitchFamily="18" charset="0"/>
              </a:rPr>
              <a:t> Nauczyciel języka kaszubskiego opracowując program nauczania umieszcza w nim wszystkie treści związane z regionem – czyli nie jest to tylko nauka języka, ale nauczanie blokowe mieszczące   w sobie wszystkie rodzaje edukacji: język, kultura, historia, geografia.</a:t>
            </a:r>
            <a:br>
              <a:rPr lang="pl-PL" altLang="fr-FR">
                <a:latin typeface="Trebuchet MS" panose="020B0603020202020204" pitchFamily="34" charset="0"/>
              </a:rPr>
            </a:br>
            <a:endParaRPr lang="pl-PL"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bottom - 2">
            <a:extLst>
              <a:ext uri="{FF2B5EF4-FFF2-40B4-BE49-F238E27FC236}">
                <a16:creationId xmlns:a16="http://schemas.microsoft.com/office/drawing/2014/main" id="{129AB409-B8E2-46BA-93DE-B6EE1AFB5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588"/>
            <a:ext cx="9137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A92A76C-109D-4DC0-B562-051C601E3CE8}"/>
              </a:ext>
            </a:extLst>
          </p:cNvPr>
          <p:cNvSpPr>
            <a:spLocks noGrp="1" noChangeArrowheads="1"/>
          </p:cNvSpPr>
          <p:nvPr>
            <p:ph type="ctrTitle"/>
          </p:nvPr>
        </p:nvSpPr>
        <p:spPr>
          <a:xfrm>
            <a:off x="468313" y="2565400"/>
            <a:ext cx="7921625" cy="3313113"/>
          </a:xfrm>
        </p:spPr>
        <p:txBody>
          <a:bodyPr/>
          <a:lstStyle/>
          <a:p>
            <a:pPr algn="l" eaLnBrk="1" hangingPunct="1"/>
            <a:r>
              <a:rPr lang="pl-PL" altLang="fr-FR" sz="1400">
                <a:latin typeface="Book Antiqua" panose="02040602050305030304" pitchFamily="18" charset="0"/>
              </a:rPr>
              <a:t>Nauczanie języka mniejszości, języka regionalnego, własnej historii i kultury oraz geografii państwa, z którego obszarem kulturowym utożsamia się mniejszość narodowa, odbywa się na podstawie podręczników dopuszczonych do użytku szkolnego przez ministra właściwego do spraw oświaty i wychowania.</a:t>
            </a:r>
            <a:br>
              <a:rPr lang="pl-PL" altLang="fr-FR" sz="1400">
                <a:latin typeface="Book Antiqua" panose="02040602050305030304" pitchFamily="18" charset="0"/>
              </a:rPr>
            </a:br>
            <a:br>
              <a:rPr lang="pl-PL" altLang="fr-FR" sz="1400">
                <a:latin typeface="Book Antiqua" panose="02040602050305030304" pitchFamily="18" charset="0"/>
              </a:rPr>
            </a:b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b="1" u="sng">
                <a:solidFill>
                  <a:srgbClr val="3333CC"/>
                </a:solidFill>
                <a:latin typeface="Book Antiqua" panose="02040602050305030304" pitchFamily="18" charset="0"/>
              </a:rPr>
              <a:t>UWAGA:</a:t>
            </a:r>
            <a:br>
              <a:rPr lang="pl-PL" altLang="fr-FR" sz="1400">
                <a:latin typeface="Book Antiqua" panose="02040602050305030304" pitchFamily="18" charset="0"/>
              </a:rPr>
            </a:br>
            <a:br>
              <a:rPr lang="pl-PL" altLang="fr-FR" sz="1400">
                <a:latin typeface="Book Antiqua" panose="02040602050305030304" pitchFamily="18" charset="0"/>
              </a:rPr>
            </a:br>
            <a:r>
              <a:rPr lang="pl-PL" altLang="fr-FR" sz="1400" b="1">
                <a:latin typeface="Book Antiqua" panose="02040602050305030304" pitchFamily="18" charset="0"/>
              </a:rPr>
              <a:t>Na podstawie art.337 ust 5 i ust.8 Ustawy z dnia 14 grudnia 2016 r.  - Przepisy wprowadzające ustawę – Prawo oświatowe  (Dz.U. z 2017r., poz.60) </a:t>
            </a:r>
            <a:br>
              <a:rPr lang="pl-PL" altLang="fr-FR" sz="1400">
                <a:latin typeface="Book Antiqua" panose="02040602050305030304" pitchFamily="18" charset="0"/>
              </a:rPr>
            </a:br>
            <a:r>
              <a:rPr lang="pl-PL" altLang="fr-FR" sz="1400">
                <a:latin typeface="Book Antiqua" panose="02040602050305030304" pitchFamily="18" charset="0"/>
              </a:rPr>
              <a:t>podręczniki do nauki języka kaszubskiego nie tracą  ważności – nauczyciele mogą nadal pracować na podręcznikach dopuszczonych do starej podstawy programowej.</a:t>
            </a:r>
          </a:p>
        </p:txBody>
      </p:sp>
      <p:sp>
        <p:nvSpPr>
          <p:cNvPr id="10244" name="Text Box 5">
            <a:extLst>
              <a:ext uri="{FF2B5EF4-FFF2-40B4-BE49-F238E27FC236}">
                <a16:creationId xmlns:a16="http://schemas.microsoft.com/office/drawing/2014/main" id="{A03D6643-5AAF-4465-8E1B-44103D99D19D}"/>
              </a:ext>
            </a:extLst>
          </p:cNvPr>
          <p:cNvSpPr txBox="1">
            <a:spLocks noChangeArrowheads="1"/>
          </p:cNvSpPr>
          <p:nvPr/>
        </p:nvSpPr>
        <p:spPr bwMode="auto">
          <a:xfrm>
            <a:off x="323850"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00">
              <a:latin typeface="Trebuchet MS" panose="020B0603020202020204" pitchFamily="34" charset="0"/>
            </a:endParaRPr>
          </a:p>
        </p:txBody>
      </p:sp>
      <p:sp>
        <p:nvSpPr>
          <p:cNvPr id="10245" name="Text Box 6">
            <a:extLst>
              <a:ext uri="{FF2B5EF4-FFF2-40B4-BE49-F238E27FC236}">
                <a16:creationId xmlns:a16="http://schemas.microsoft.com/office/drawing/2014/main" id="{99C97536-FF69-467C-B229-1AAAC01F3191}"/>
              </a:ext>
            </a:extLst>
          </p:cNvPr>
          <p:cNvSpPr txBox="1">
            <a:spLocks noChangeArrowheads="1"/>
          </p:cNvSpPr>
          <p:nvPr/>
        </p:nvSpPr>
        <p:spPr bwMode="auto">
          <a:xfrm>
            <a:off x="8529638" y="6453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fr-FR" altLang="fr-FR" sz="1000">
              <a:latin typeface="Trebuchet MS" panose="020B0603020202020204" pitchFamily="34" charset="0"/>
            </a:endParaRPr>
          </a:p>
        </p:txBody>
      </p:sp>
      <p:pic>
        <p:nvPicPr>
          <p:cNvPr id="10246" name="Picture 7" descr="top - 2">
            <a:extLst>
              <a:ext uri="{FF2B5EF4-FFF2-40B4-BE49-F238E27FC236}">
                <a16:creationId xmlns:a16="http://schemas.microsoft.com/office/drawing/2014/main" id="{F3B36EA5-C583-4CF8-AB78-F1D16BF39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0">
            <a:extLst>
              <a:ext uri="{FF2B5EF4-FFF2-40B4-BE49-F238E27FC236}">
                <a16:creationId xmlns:a16="http://schemas.microsoft.com/office/drawing/2014/main" id="{C15E9AEF-3F63-4295-853C-579B0A453D74}"/>
              </a:ext>
            </a:extLst>
          </p:cNvPr>
          <p:cNvSpPr txBox="1">
            <a:spLocks noChangeArrowheads="1"/>
          </p:cNvSpPr>
          <p:nvPr/>
        </p:nvSpPr>
        <p:spPr bwMode="auto">
          <a:xfrm>
            <a:off x="539750" y="1700213"/>
            <a:ext cx="368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fr-FR" b="1">
              <a:solidFill>
                <a:srgbClr val="3333CC"/>
              </a:solidFill>
            </a:endParaRPr>
          </a:p>
          <a:p>
            <a:pPr eaLnBrk="1" hangingPunct="1"/>
            <a:r>
              <a:rPr lang="pl-PL" altLang="fr-FR" b="1" u="sng">
                <a:solidFill>
                  <a:srgbClr val="3333CC"/>
                </a:solidFill>
                <a:latin typeface="Book Antiqua" panose="02040602050305030304" pitchFamily="18" charset="0"/>
              </a:rPr>
              <a:t>Podręczniki:</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TotalTime>
  <Words>1880</Words>
  <Application>Microsoft Office PowerPoint</Application>
  <PresentationFormat>Pokaz na ekranie (4:3)</PresentationFormat>
  <Paragraphs>262</Paragraphs>
  <Slides>29</Slides>
  <Notes>2</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ORGANIZACJA NAUKI JĘZYKA KASZUBSKIEGO W SZKOLE  W ROKU SZKOLNYM 2017/2018  </vt:lpstr>
      <vt:lpstr>  Artykuł 13 Ustawy z dnia 7 września 1991 r. o systemie oświaty zgodnie z nim szkoła i placówka publiczna umożliwia uczniom podtrzymywanie poczucia tożsamości narodowej, etnicznej, językowej i religijnej, a w szczególności naukę języka oraz własnej historii i kultury                        (Dz. U. z 2016 r., poz. 1943, z późn. zm.)        Ustawa z dnia 6 stycznia 2005 r. o mniejszościach narodowych i etnicznych oraz o języku regionalnym  (Dz. U. z 2017 r., poz. 823)    ZADANIA SZKÓŁ  I PRZEDSZOLI:   Przedszkola,  szkoły i  placówki  publiczne  umożliwiają uczniom  należącym  do mniejszości narodowych i etnicznych oraz  społeczności posługującej się językiem regionalnym, o których mowa w ustawie z dnia 6 stycznia 2005 r.  o mniejszościach narodowych i etnicznych oraz o języku regionalnym (Dz. U. z 2017 r., poz. 823), podtrzymywanie  i rozwijanie poczucia tożsamości narodowej, etnicznej  i językowej przez prowadzenie:   1)   nauki języka mniejszości narodowej lub etnicznej, zwanego dalej "językiem mniejszości" oraz języka regionalnego;   2)   nauki własnej historii i kultury.    </vt:lpstr>
      <vt:lpstr>UWAGA  - NOWE ROZPORZADZENIE                                   Rozporządzenie Ministra Edukacji Narodowej z dnia  18 sierpnia 2017 r.  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                                                  (Dz. U z 2017 r., Poz. 1627)                podstawowy dokument na podstawie którego organizuje się nauczanie języka kaszubskiego w szkole,              mówi o formie prowadzenia zajęć, zasadach organizowania grup, liczbie godzin, ocenianiu,    </vt:lpstr>
      <vt:lpstr>UWAGA: STARE ROZPORZĄDZENIE  OBOWIĄZUJE DO ZAKOŃCZENIA KSZTAŁCENIA W DOTYCHCZASOWYCH GIMNAZJACH ORAZ DOTYCHCZASOWYCH SZKÓŁACH PONADGIMNAZJALNYCH  - § 15 Rozporządzenia MEN  w sprawie warunków…. z dnia 18 sierpnia 2017 r.    Rozporządzenie Ministra Edukacji Narodowej z dnia  14 listopada 2007 r.  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                                                     (Dz. U z 2007 r. Nr 214 POZ. 1579)  Rozporządzenie MEN z dnia 4 kwietnia 2012 r. zmieniające rozporządzenie w sprawie warunków i sposobu wykonywania przez przedszkola, szkoły i placówki publiczne zadań umożliwiających podtrzymywanie poczucia tożsamości narodowej, etnicznej i językowej uczniów należących do mniejszości narodowych i etnicznych oraz społeczności posługującej się językiem regionalnym.</vt:lpstr>
      <vt:lpstr> NOWA PODSTAWA PROGRAMOWA W ROKU SZKOLNYM 2017/2018 OBOWIĄZUJE W KLASACH I, IV, VII SZKOŁY PODSTAWOWEJ ORAZ W KLASIE I BRANŻOWEJ SZKOŁY I STOPNIA    Rozporządzenie Ministra Edukacji Narodowej z dnia 14 lutego 2017 r. w sprawie podstawy programowej wychowania przedszkolnego oraz podstawy programowej kształcenia ogólnego dla szkoły podstawowej, w tym dla uczniów z niepełnosprawnością intelektualną w stopniu umiarkowanym lub znacznym, kształcenia ogólnego dla branżowej szkoły I stopnia, kształcenia ogólnego dla szkoły specjalnej przysposabiającej do pracy oraz kształcenia ogólnego dla szkoły policealnej  DZ.U. z 2017 r. poz. 356)    ważny dokument wyznaczający zadania i treści nauczania na poszczególnych etapach nauczania, koniecznie wymagalny przy konstruowaniu programów, podręczników, planów dydaktycznych, kryteriów oceniania... Uwaga: Lista lektur dla klas I-III i klas IV- VIII szkoły podstawowej  </vt:lpstr>
      <vt:lpstr>    STARA PODSTAWA PROGRAMOWA W ROKU SZKOLNYM 2017/2018 OBOWIĄZUJE: W KLASACH II, III V, VI SZKOŁY PODSTAWOWEJ  ORAZ W KLASACH SZKÓŁ PONADGIMNAZJALNYCH: I-III LICEUM, I-IV TECHNIKUM, II, III SZKOŁY ZASADNICZEJ     Rozporządzenie Ministra Edukacji Narodowej z dnia 27 sierpnia 2012 r. w sprawie podstawy programowej wychowania przedszkolnego oraz kształcenia ogólnego w poszczególnych typach szkół  (DZ. U. z 2012 r., poz. 977)            </vt:lpstr>
      <vt:lpstr>      </vt:lpstr>
      <vt:lpstr>                 </vt:lpstr>
      <vt:lpstr>Nauczanie języka mniejszości, języka regionalnego, własnej historii i kultury oraz geografii państwa, z którego obszarem kulturowym utożsamia się mniejszość narodowa, odbywa się na podstawie podręczników dopuszczonych do użytku szkolnego przez ministra właściwego do spraw oświaty i wychowania.    UWAGA:  Na podstawie art.337 ust 5 i ust.8 Ustawy z dnia 14 grudnia 2016 r.  - Przepisy wprowadzające ustawę – Prawo oświatowe  (Dz.U. z 2017r., poz.60)  podręczniki do nauki języka kaszubskiego nie tracą  ważności – nauczyciele mogą nadal pracować na podręcznikach dopuszczonych do starej podstawy programowej.</vt:lpstr>
      <vt:lpstr>Prezentacja programu PowerPoint</vt:lpstr>
      <vt:lpstr>Prezentacja programu PowerPoint</vt:lpstr>
      <vt:lpstr>       </vt:lpstr>
      <vt:lpstr>Podręczniki do nauki języka kaszubskiego dopuszczone do użytku szkolnego   Szkoła ponadgimnazjalna             </vt:lpstr>
      <vt:lpstr>  Podręczniki do nauki języka kaszubskiego – dostępne w formie pdf  na stronie www.skarbnicakaszubska.pl    1.Danuta Pioch, Z kaszëbsczim w swiat (szkoła podstawowa)    2. Danuta Pioch, Kaszëbë. Zemia. Lëdze (szkoła podstawowa)     3. Jaromira Labuda, Zdrój słowa (szkoła podstawowa)     4. Lucyna Sorn, Aleksandra Pająk, Z kaszëbsczim w szkóle cz.III (szkoła podstawowa)    5. Danuta Pioch, Òjczëstô mòwa (gimnazjum)     6. Elżbieta Pryczkowska, Jadwiga Hewelt, W jantarowi krôjnie (gimnajum)    7. Felicja Baska-Borzyszkowska, Wojciech Myszk,                       Jô w Kaszëbsczi, Kaszëbskô w  swiece  cz.I i cz. II (szkoła ponadgimnazjalna)     </vt:lpstr>
      <vt:lpstr>           </vt:lpstr>
      <vt:lpstr> Kwalifikacje nauczycieli:    Nauczyciele uczą języka kaszubskiego na podstawie posiadanych kwalifikacji:  1. etnofilologia kaszubska   2. studia podyplomowe   3. uprawnienia nadawane przez stowarzyszenie regionalne, tj.  Zrzeszenie Kaszubsko-Pomorskie;  </vt:lpstr>
      <vt:lpstr>Nowe rozporządzenie:   §14 ust.1 i ust. 2 Rozporządzenia Ministra Edukacji Narodowej z dnia 1 sierpnia 2017  w sprawie szczegółowych kwalifikacji wymaganych od nauczyciela  (Dz.U. z 2017 r., poz. 1575)     mowa w nim o kwalifikacjach, jakimi powinni się wykazać m.in. nauczyciele j. kaszubskiego, tj. stosownym dyplomem lub orzeczeniem wydanym przez właściwe stowarzyszenie mniejszościowe lub etniczne   Kwalifikacje do nauczania języka kaszubskiego posiada osoba, która ma wymagane kwalifikacje do zajmowania stanowiska nauczyciela, a ponadto zna język kaszubski, w którym naucza lub prowadzi zajęcia.  Znajomość języka kaszubskiego potwierdzona stosownym dyplomem lub orzeczeniem wydanym przez właściwe stowarzyszenie mniejszościowe lub etniczne.      </vt:lpstr>
      <vt:lpstr> I Składanie wniosku  1. Wnioski  o naukę języka regionalnego - kaszubskiego i naukę własnej historii i kultury w szkole składają:   - rodzice lub prawni opiekunowie dziecka   - pełnoletni uczniowie  2. Wniosek składa się w postaci papierowej. Wzór wniosku stanowi załącznik nr 1 do rozporządzenia.   3. Wniosek składa na zasadzie dobrowolności.  4. Wniosek składa się dyrektorowi  odpowiednio przedszkola  lub szkoły  w terminie do DNIA 20 WRZEŚNIA  (w uzasadnionych przypadkach dyrektor palcówki może przyjąć wniosek po terminie 20 września)  5. Wniosek dotyczy odpowiednio całego okresu, na który dziecko jest przyjmowane do przedszkola oraz całego okresu nauki ucznia w danej szkole.  6. Złożenie wniosku jest  równoznaczne z:    - w przypadku nauki języka kaszubskiego – zaliczeniem tych zajęć do obowiązkowych zajęć   - w przypadku nauki własnej historii i kultury  - zaliczeniem tych zajęć do dodatkowych zajęć     </vt:lpstr>
      <vt:lpstr>     </vt:lpstr>
      <vt:lpstr>     </vt:lpstr>
      <vt:lpstr>     8. Rodzice  ucznia albo pełnoletni uczeń  mogą złożyć oświadczenie o rezygnacji z nauki języka regionalnego  i własnej historii i kultury. Oświadczenie składa się dyrektorowi szkoły nie później niż do dnia 29 września   roku szkolnego, którego dotyczy rezygnacja.   9. Rezygnację składa się w wersji papierowej. Wzór oświadczenia o rezygnacji stanowi załącznik nr 2 do      rozporządzenia.   10. Przed rozpoczęciem nauki języka kaszubskiego i własnej historii i kultury dyrektor szkoły informuje     rodziców:       - o celu prowadzonych zajęć ich miejscu w tygodniowym rozkładzie zajęć       - o dokumentacji (zapis np. na świadectwie)      - o warunkach i sposobie oceniania i klasyfikowania ucznia      - o uprawnieniach i obowiązkach uczniów przystępujących do egzaminu ósmoklasisty i egzaminu        maturalnego.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 Tytuł Prezentacji</dc:title>
  <dc:creator>Darek</dc:creator>
  <cp:lastModifiedBy>Lucyna Radzimińska</cp:lastModifiedBy>
  <cp:revision>153</cp:revision>
  <dcterms:created xsi:type="dcterms:W3CDTF">2009-06-25T19:54:00Z</dcterms:created>
  <dcterms:modified xsi:type="dcterms:W3CDTF">2018-09-04T12:28:36Z</dcterms:modified>
</cp:coreProperties>
</file>