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298" r:id="rId4"/>
    <p:sldId id="283" r:id="rId5"/>
    <p:sldId id="322" r:id="rId6"/>
    <p:sldId id="305" r:id="rId7"/>
    <p:sldId id="300" r:id="rId8"/>
    <p:sldId id="326" r:id="rId9"/>
    <p:sldId id="327" r:id="rId10"/>
    <p:sldId id="333" r:id="rId11"/>
    <p:sldId id="328" r:id="rId12"/>
    <p:sldId id="334" r:id="rId13"/>
    <p:sldId id="332" r:id="rId14"/>
    <p:sldId id="329" r:id="rId15"/>
    <p:sldId id="330" r:id="rId16"/>
    <p:sldId id="304" r:id="rId17"/>
    <p:sldId id="296" r:id="rId18"/>
    <p:sldId id="314" r:id="rId19"/>
  </p:sldIdLst>
  <p:sldSz cx="12192000" cy="6858000"/>
  <p:notesSz cx="6799263" cy="9929813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74" autoAdjust="0"/>
  </p:normalViewPr>
  <p:slideViewPr>
    <p:cSldViewPr snapToGrid="0">
      <p:cViewPr varScale="1">
        <p:scale>
          <a:sx n="64" d="100"/>
          <a:sy n="64" d="100"/>
        </p:scale>
        <p:origin x="68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21-22\ZZ_E8_2022_WYNIKI%20!!!\na%20tablic&#281;%20og&#322;osze&#324;\wyniki%20uczni&#243;w%20zestawienie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21-22\ZZ_E8_2022_WYNIKI%20!!!\wyniki_wszystk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21-22\ZZ_E8_2022_WYNIKI%20!!!\wyniki_wszystki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21-22\ZZ_E8_2022_WYNIKI%20!!!\wyniki_wszystki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'zestawienie-wykres'!$B$3</c:f>
              <c:strCache>
                <c:ptCount val="1"/>
                <c:pt idx="0">
                  <c:v>NASZA SZKOŁA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'zestawienie-wykres'!$A$4:$A$6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'zestawienie-wykres'!$B$4:$B$6</c:f>
              <c:numCache>
                <c:formatCode>0%</c:formatCode>
                <c:ptCount val="3"/>
                <c:pt idx="0">
                  <c:v>0.81</c:v>
                </c:pt>
                <c:pt idx="1">
                  <c:v>0.92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E-450B-A3A8-BFDA57F3B413}"/>
            </c:ext>
          </c:extLst>
        </c:ser>
        <c:ser>
          <c:idx val="1"/>
          <c:order val="1"/>
          <c:tx>
            <c:strRef>
              <c:f>'zestawienie-wykres'!$C$3</c:f>
              <c:strCache>
                <c:ptCount val="1"/>
                <c:pt idx="0">
                  <c:v>URSYNÓW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'zestawienie-wykres'!$A$4:$A$6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'zestawienie-wykres'!$C$4:$C$6</c:f>
              <c:numCache>
                <c:formatCode>0%</c:formatCode>
                <c:ptCount val="3"/>
                <c:pt idx="0">
                  <c:v>0.75</c:v>
                </c:pt>
                <c:pt idx="1">
                  <c:v>0.79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E-450B-A3A8-BFDA57F3B413}"/>
            </c:ext>
          </c:extLst>
        </c:ser>
        <c:ser>
          <c:idx val="2"/>
          <c:order val="2"/>
          <c:tx>
            <c:strRef>
              <c:f>'zestawienie-wykres'!$D$3</c:f>
              <c:strCache>
                <c:ptCount val="1"/>
                <c:pt idx="0">
                  <c:v>m.st. WARSZAWA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'zestawienie-wykres'!$A$4:$A$6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'zestawienie-wykres'!$D$4:$D$6</c:f>
              <c:numCache>
                <c:formatCode>0%</c:formatCode>
                <c:ptCount val="3"/>
                <c:pt idx="0">
                  <c:v>0.7</c:v>
                </c:pt>
                <c:pt idx="1">
                  <c:v>0.72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9E-450B-A3A8-BFDA57F3B413}"/>
            </c:ext>
          </c:extLst>
        </c:ser>
        <c:ser>
          <c:idx val="3"/>
          <c:order val="3"/>
          <c:tx>
            <c:strRef>
              <c:f>'zestawienie-wykres'!$E$3</c:f>
              <c:strCache>
                <c:ptCount val="1"/>
                <c:pt idx="0">
                  <c:v>woj.MAZOWIECKIE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'zestawienie-wykres'!$A$4:$A$6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'zestawienie-wykres'!$E$4:$E$6</c:f>
              <c:numCache>
                <c:formatCode>0%</c:formatCode>
                <c:ptCount val="3"/>
                <c:pt idx="0">
                  <c:v>0.64</c:v>
                </c:pt>
                <c:pt idx="1">
                  <c:v>0.62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9E-450B-A3A8-BFDA57F3B413}"/>
            </c:ext>
          </c:extLst>
        </c:ser>
        <c:ser>
          <c:idx val="4"/>
          <c:order val="4"/>
          <c:tx>
            <c:strRef>
              <c:f>'zestawienie-wykres'!$F$3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'zestawienie-wykres'!$A$4:$A$6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'zestawienie-wykres'!$F$4:$F$6</c:f>
              <c:numCache>
                <c:formatCode>0%</c:formatCode>
                <c:ptCount val="3"/>
                <c:pt idx="0">
                  <c:v>0.6</c:v>
                </c:pt>
                <c:pt idx="1">
                  <c:v>0.56999999999999995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9E-450B-A3A8-BFDA57F3B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9909520"/>
        <c:axId val="1209900368"/>
      </c:barChart>
      <c:catAx>
        <c:axId val="120990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9900368"/>
        <c:crosses val="autoZero"/>
        <c:auto val="1"/>
        <c:lblAlgn val="ctr"/>
        <c:lblOffset val="100"/>
        <c:noMultiLvlLbl val="0"/>
      </c:catAx>
      <c:valAx>
        <c:axId val="120990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990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369919402900856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maksy!$A$1</c:f>
              <c:strCache>
                <c:ptCount val="1"/>
                <c:pt idx="0">
                  <c:v>JĘZYK POLSKI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maksy!$A$2:$A$20</c:f>
              <c:numCache>
                <c:formatCode>0%</c:formatCode>
                <c:ptCount val="19"/>
                <c:pt idx="0">
                  <c:v>0.93</c:v>
                </c:pt>
                <c:pt idx="1">
                  <c:v>0.89</c:v>
                </c:pt>
                <c:pt idx="2">
                  <c:v>0.89</c:v>
                </c:pt>
                <c:pt idx="3">
                  <c:v>0.89</c:v>
                </c:pt>
                <c:pt idx="4">
                  <c:v>0.89</c:v>
                </c:pt>
                <c:pt idx="5">
                  <c:v>0.89</c:v>
                </c:pt>
                <c:pt idx="6">
                  <c:v>0.87</c:v>
                </c:pt>
                <c:pt idx="7">
                  <c:v>0.84</c:v>
                </c:pt>
                <c:pt idx="8">
                  <c:v>0.84</c:v>
                </c:pt>
                <c:pt idx="9">
                  <c:v>0.82</c:v>
                </c:pt>
                <c:pt idx="10">
                  <c:v>0.8</c:v>
                </c:pt>
                <c:pt idx="11">
                  <c:v>0.8</c:v>
                </c:pt>
                <c:pt idx="12">
                  <c:v>0.78</c:v>
                </c:pt>
                <c:pt idx="13">
                  <c:v>0.78</c:v>
                </c:pt>
                <c:pt idx="14">
                  <c:v>0.76</c:v>
                </c:pt>
                <c:pt idx="15">
                  <c:v>0.73</c:v>
                </c:pt>
                <c:pt idx="16">
                  <c:v>0.73</c:v>
                </c:pt>
                <c:pt idx="17">
                  <c:v>0.71</c:v>
                </c:pt>
                <c:pt idx="18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8-4936-8B1B-A1446EA38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9350624"/>
        <c:axId val="839374336"/>
      </c:barChart>
      <c:catAx>
        <c:axId val="8393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9374336"/>
        <c:crosses val="autoZero"/>
        <c:auto val="1"/>
        <c:lblAlgn val="ctr"/>
        <c:lblOffset val="100"/>
        <c:noMultiLvlLbl val="0"/>
      </c:catAx>
      <c:valAx>
        <c:axId val="83937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935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MATEMATYKA</a:t>
            </a:r>
          </a:p>
        </c:rich>
      </c:tx>
      <c:layout>
        <c:manualLayout>
          <c:xMode val="edge"/>
          <c:yMode val="edge"/>
          <c:x val="0.84819623091515017"/>
          <c:y val="2.9722556558022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maksy!$B$1</c:f>
              <c:strCache>
                <c:ptCount val="1"/>
                <c:pt idx="0">
                  <c:v>MATEMATYKA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maksy!$B$2:$B$20</c:f>
              <c:numCache>
                <c:formatCode>0%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0.96</c:v>
                </c:pt>
                <c:pt idx="6">
                  <c:v>0.96</c:v>
                </c:pt>
                <c:pt idx="7">
                  <c:v>0.96</c:v>
                </c:pt>
                <c:pt idx="8">
                  <c:v>0.96</c:v>
                </c:pt>
                <c:pt idx="9">
                  <c:v>0.96</c:v>
                </c:pt>
                <c:pt idx="10">
                  <c:v>0.96</c:v>
                </c:pt>
                <c:pt idx="11">
                  <c:v>0.92</c:v>
                </c:pt>
                <c:pt idx="12">
                  <c:v>0.92</c:v>
                </c:pt>
                <c:pt idx="13">
                  <c:v>0.92</c:v>
                </c:pt>
                <c:pt idx="14">
                  <c:v>0.88</c:v>
                </c:pt>
                <c:pt idx="15">
                  <c:v>0.88</c:v>
                </c:pt>
                <c:pt idx="16">
                  <c:v>0.8</c:v>
                </c:pt>
                <c:pt idx="17">
                  <c:v>0.8</c:v>
                </c:pt>
                <c:pt idx="18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D-41AB-A9B3-F5CA57DFA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6896720"/>
        <c:axId val="986894640"/>
      </c:barChart>
      <c:catAx>
        <c:axId val="98689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86894640"/>
        <c:crosses val="autoZero"/>
        <c:auto val="1"/>
        <c:lblAlgn val="ctr"/>
        <c:lblOffset val="100"/>
        <c:noMultiLvlLbl val="0"/>
      </c:catAx>
      <c:valAx>
        <c:axId val="9868946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8689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5393841736840315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6750559685924382E-2"/>
          <c:y val="0.20412037037037037"/>
          <c:w val="0.9507817307447739"/>
          <c:h val="0.68584827938174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maksy!$C$1</c:f>
              <c:strCache>
                <c:ptCount val="1"/>
                <c:pt idx="0">
                  <c:v>JĘZYK ANGIELSKI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maksy!$C$2:$C$20</c:f>
              <c:numCache>
                <c:formatCode>0%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0.98</c:v>
                </c:pt>
                <c:pt idx="5">
                  <c:v>0.98</c:v>
                </c:pt>
                <c:pt idx="6">
                  <c:v>0.98</c:v>
                </c:pt>
                <c:pt idx="7">
                  <c:v>0.98</c:v>
                </c:pt>
                <c:pt idx="8">
                  <c:v>0.98</c:v>
                </c:pt>
                <c:pt idx="9">
                  <c:v>0.98</c:v>
                </c:pt>
                <c:pt idx="10">
                  <c:v>0.98</c:v>
                </c:pt>
                <c:pt idx="11">
                  <c:v>0.98</c:v>
                </c:pt>
                <c:pt idx="12">
                  <c:v>0.96</c:v>
                </c:pt>
                <c:pt idx="13">
                  <c:v>0.96</c:v>
                </c:pt>
                <c:pt idx="14">
                  <c:v>0.93</c:v>
                </c:pt>
                <c:pt idx="15">
                  <c:v>0.91</c:v>
                </c:pt>
                <c:pt idx="16">
                  <c:v>0.84</c:v>
                </c:pt>
                <c:pt idx="17">
                  <c:v>0.84</c:v>
                </c:pt>
                <c:pt idx="18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9-4835-B2F4-C546E9AC5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0231696"/>
        <c:axId val="930232528"/>
      </c:barChart>
      <c:catAx>
        <c:axId val="93023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30232528"/>
        <c:crosses val="autoZero"/>
        <c:auto val="1"/>
        <c:lblAlgn val="ctr"/>
        <c:lblOffset val="100"/>
        <c:noMultiLvlLbl val="0"/>
      </c:catAx>
      <c:valAx>
        <c:axId val="930232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3023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05F6F8-5FA6-46DF-BB02-F43ECCC7D95B}" type="datetime1">
              <a:rPr lang="pl-PL" smtClean="0"/>
              <a:t>15.09.2022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65CE9-30C1-43D6-8A95-9B0D502EF4C4}" type="datetime1">
              <a:rPr lang="pl-PL" smtClean="0"/>
              <a:pPr/>
              <a:t>15.09.2022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2FBAA708-9631-B805-3561-231044B473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7513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9F183A63-DD4F-388A-748C-E75B0287A0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4821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9F183A63-DD4F-388A-748C-E75B0287A0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853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D40DFB7E-CB33-D61A-F8C0-632636A1894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1083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6296B2AF-CD22-E477-552F-F0ADD82EEB1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5746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F53CA5D9-4E5F-0BAC-2D33-22C7D53A2B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6985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01999584-1F89-5D16-A735-173EC1F195C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4666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3DF46783-384E-0A38-6C9A-C3BF2556D2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453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3C02EE18-FAD8-3822-CBBB-E1F9E90B49C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571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648B3F82-67D4-C5AA-1902-8259046F275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616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93DF65CF-EBB0-1211-C454-E11395E8E26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106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4BDC2847-F03C-14CF-EF69-200BD804F1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969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3474CF9A-635A-7290-D7D8-7712AE6D2F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380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4FB6B6ED-8E06-AFCF-9B85-871D1D62B4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417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9F183A63-DD4F-388A-748C-E75B0287A0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4173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9F183A63-DD4F-388A-748C-E75B0287A0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l-PL"/>
              <a:t>WYNIKI  EGZAMINÓW  ÓSMOKLASISTÓW         r.szk. 2021/2022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962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100" b="1" spc="-300" dirty="0"/>
            </a:lvl1pPr>
          </a:lstStyle>
          <a:p>
            <a:pPr lvl="0" algn="r" rtl="0"/>
            <a:r>
              <a:rPr lang="pl-PL" dirty="0"/>
              <a:t>Kliknij, aby edytować 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Tekst — symbol zastępczy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ekst — symbol zastępczy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Tekst — symbol zastępczy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Tekst — symbol zastępczy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7" name="Tekst — symbol zastępczy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dirty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</a:t>
            </a:r>
            <a:br>
              <a:rPr lang="pl-PL" dirty="0"/>
            </a:br>
            <a:r>
              <a:rPr lang="pl-PL" dirty="0"/>
              <a:t>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100" b="1" spc="-300" dirty="0"/>
            </a:lvl1pPr>
          </a:lstStyle>
          <a:p>
            <a:pPr lvl="0" algn="r" rtl="0"/>
            <a:r>
              <a:rPr lang="pl-PL" dirty="0"/>
              <a:t>Kliknij, aby edytować podział sekcji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Kliknij, aby edytować styl wzorca podtytułu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</a:t>
            </a:r>
            <a:br>
              <a:rPr lang="pl-PL" dirty="0"/>
            </a:br>
            <a:r>
              <a:rPr lang="pl-PL" dirty="0"/>
              <a:t>własne zdjęcie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1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l-PL" dirty="0"/>
              <a:t>Kliknij, aby edytować podział sekcji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Kliknij, aby edytować styl wzorca podtytułu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tekstu — ukła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1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Edytuj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tekstu — 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90000"/>
              </a:lnSpc>
              <a:defRPr sz="41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Symbol zastępczy po lewej stronie porównani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po lewej stronie porównani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Tekst — symbol zastępczy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dirty="0"/>
              <a:t>Wprowadź podpis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2" name="Numer slajdu — symbol zastępczy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dirty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emy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 rtl="0"/>
            <a:r>
              <a:rPr lang="pl-PL" dirty="0"/>
              <a:t>Dziękujemy!</a:t>
            </a:r>
          </a:p>
        </p:txBody>
      </p:sp>
      <p:sp>
        <p:nvSpPr>
          <p:cNvPr id="9" name="Tekst — symbol zastępczy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0" name="Tekst — symbol zastępczy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Numer telefonu</a:t>
            </a:r>
          </a:p>
        </p:txBody>
      </p:sp>
      <p:sp>
        <p:nvSpPr>
          <p:cNvPr id="11" name="Tekst — symbol zastępczy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Adres e-mail lub </a:t>
            </a:r>
            <a:r>
              <a:rPr lang="pl-PL" dirty="0" err="1"/>
              <a:t>nick</a:t>
            </a:r>
            <a:r>
              <a:rPr lang="pl-PL" dirty="0"/>
              <a:t> w sieci społecznościowej</a:t>
            </a:r>
          </a:p>
        </p:txBody>
      </p:sp>
      <p:sp>
        <p:nvSpPr>
          <p:cNvPr id="12" name="Tekst — symbol zastępczy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Witryna internetowa firmy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l-PL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pl-PL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pl-PL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pl-PL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— symbol zastępczy 11" descr="Ręce schodzące się razem w kółku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4" y="0"/>
            <a:ext cx="9780588" cy="6858000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370" y="2142287"/>
            <a:ext cx="7566546" cy="2983762"/>
          </a:xfrm>
        </p:spPr>
        <p:txBody>
          <a:bodyPr rtlCol="0"/>
          <a:lstStyle/>
          <a:p>
            <a:pPr rtl="0"/>
            <a:r>
              <a:rPr lang="pl-PL" sz="6000" dirty="0"/>
              <a:t>WYNIKI   </a:t>
            </a:r>
            <a:r>
              <a:rPr lang="pl-PL" sz="60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EGZAMINÓW  ÓSMOKLASISTÓW</a:t>
            </a:r>
            <a:br>
              <a:rPr lang="pl-PL" sz="6000" dirty="0">
                <a:solidFill>
                  <a:schemeClr val="accent5">
                    <a:lumMod val="50000"/>
                    <a:lumOff val="50000"/>
                  </a:schemeClr>
                </a:solidFill>
              </a:rPr>
            </a:br>
            <a:r>
              <a:rPr lang="pl-PL" sz="6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wiosna 2022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86" y="78441"/>
            <a:ext cx="2095500" cy="533400"/>
          </a:xfrm>
          <a:prstGeom prst="rect">
            <a:avLst/>
          </a:prstGeom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02" y="811926"/>
            <a:ext cx="1739468" cy="6658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D15696-FFD2-4988-BDBE-929682CF8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692883" cy="13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algn="ctr" rtl="0"/>
            <a:r>
              <a:rPr lang="pl-PL" dirty="0"/>
              <a:t>ROZKŁAD  WYNIKÓW  UCZNIÓW  NASZEJ  SZKOŁY</a:t>
            </a:r>
          </a:p>
          <a:p>
            <a:pPr rtl="0"/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J.ANGIELSKI</a:t>
            </a:r>
          </a:p>
          <a:p>
            <a:pPr rtl="0"/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E1D4D90-0629-2E65-6572-2988E988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067" y="1234303"/>
            <a:ext cx="5809054" cy="4724643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36DCAB8-8C0A-B0A1-793C-BF1AB8460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77295"/>
              </p:ext>
            </p:extLst>
          </p:nvPr>
        </p:nvGraphicFramePr>
        <p:xfrm>
          <a:off x="804748" y="3989803"/>
          <a:ext cx="4651189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średnia</a:t>
                      </a:r>
                      <a:r>
                        <a:rPr lang="pl-PL" sz="2000" baseline="0" dirty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Ursynowa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Warszawy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woj. </a:t>
                      </a:r>
                      <a:r>
                        <a:rPr lang="pl-PL" dirty="0" err="1"/>
                        <a:t>mazow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Polski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79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algn="ctr" rtl="0"/>
            <a:r>
              <a:rPr lang="pl-PL" dirty="0"/>
              <a:t>POZIOM  WYKONANIA  ZADAŃ </a:t>
            </a:r>
          </a:p>
          <a:p>
            <a:pPr rtl="0"/>
            <a:r>
              <a:rPr lang="pl-PL" b="0" dirty="0">
                <a:solidFill>
                  <a:srgbClr val="0070C0"/>
                </a:solidFill>
              </a:rPr>
              <a:t>                 J.POLSKI</a:t>
            </a:r>
          </a:p>
          <a:p>
            <a:pPr rtl="0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1AE92B-91B5-EFC7-9297-38A42A74C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8097"/>
            <a:ext cx="12105861" cy="53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algn="ctr" rtl="0"/>
            <a:r>
              <a:rPr lang="pl-PL" dirty="0"/>
              <a:t>POZIOM  WYKONANIA  ZADAŃ </a:t>
            </a:r>
          </a:p>
          <a:p>
            <a:pPr rtl="0"/>
            <a:r>
              <a:rPr lang="pl-PL" b="0" dirty="0">
                <a:solidFill>
                  <a:srgbClr val="0070C0"/>
                </a:solidFill>
              </a:rPr>
              <a:t>                 MATEMATYKA</a:t>
            </a:r>
          </a:p>
          <a:p>
            <a:pPr rtl="0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2786BA7-4ECF-42F4-3C3B-FAE9F962D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4754"/>
            <a:ext cx="12191999" cy="53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algn="ctr" rtl="0"/>
            <a:r>
              <a:rPr lang="pl-PL" dirty="0"/>
              <a:t>POZIOM  WYKONANIA  ZADAŃ </a:t>
            </a:r>
          </a:p>
          <a:p>
            <a:pPr rtl="0"/>
            <a:r>
              <a:rPr lang="pl-PL" b="0" dirty="0">
                <a:solidFill>
                  <a:srgbClr val="0070C0"/>
                </a:solidFill>
              </a:rPr>
              <a:t>                 J.ANGIELSKI</a:t>
            </a:r>
          </a:p>
          <a:p>
            <a:pPr rtl="0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A6BCFC-FE74-3BE6-6B0E-1BDF24F0E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8497"/>
            <a:ext cx="12192000" cy="53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9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730" y="461257"/>
            <a:ext cx="9490756" cy="360961"/>
          </a:xfrm>
        </p:spPr>
        <p:txBody>
          <a:bodyPr rtlCol="0"/>
          <a:lstStyle/>
          <a:p>
            <a:pPr algn="ctr" rtl="0"/>
            <a:r>
              <a:rPr lang="pl-PL" dirty="0"/>
              <a:t>NASZA  PRZEWAGA  NAD  INNYMI  </a:t>
            </a:r>
            <a:r>
              <a:rPr lang="pl-PL" sz="2000" b="0" dirty="0"/>
              <a:t>(punkty procentowe) 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37101"/>
              </p:ext>
            </p:extLst>
          </p:nvPr>
        </p:nvGraphicFramePr>
        <p:xfrm>
          <a:off x="238830" y="1253900"/>
          <a:ext cx="11870226" cy="478188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97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312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Różnica</a:t>
                      </a:r>
                    </a:p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(punkty procentowe) </a:t>
                      </a:r>
                    </a:p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między wynikiem                                                </a:t>
                      </a:r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naszej szkoły</a:t>
                      </a:r>
                      <a:r>
                        <a:rPr lang="pl-PL" sz="2400" u="none" strike="noStrike" dirty="0">
                          <a:effectLst/>
                        </a:rPr>
                        <a:t>                                                   a </a:t>
                      </a:r>
                    </a:p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wynikiem </a:t>
                      </a:r>
                    </a:p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szkół …</a:t>
                      </a:r>
                      <a:endParaRPr lang="pl-PL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J.POLSKI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MATEMAT.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J.ANGIELSKI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126">
                <a:tc vMerge="1">
                  <a:txBody>
                    <a:bodyPr/>
                    <a:lstStyle/>
                    <a:p>
                      <a:pPr algn="ctr" fontAlgn="ctr"/>
                      <a:endParaRPr lang="pl-PL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… Ursynowa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+ 6%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+ 13%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… m.st. Warszawy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+ 11%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+ 20%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+ 8%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 … miast woj. </a:t>
                      </a:r>
                      <a:r>
                        <a:rPr lang="pl-PL" sz="1800" u="none" strike="noStrike" dirty="0" err="1">
                          <a:effectLst/>
                        </a:rPr>
                        <a:t>mazow</a:t>
                      </a:r>
                      <a:r>
                        <a:rPr lang="pl-PL" sz="1800" u="none" strike="noStrike" dirty="0">
                          <a:effectLst/>
                        </a:rPr>
                        <a:t>.                              powyżej 100 tys. 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+ 12%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+ 22%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+ 10%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… woj. mazowieckiego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+ 17%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+ 30%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+ 20%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… miast w Polsce powyżej 100 tys.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+ 17%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+ 28%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+ 16%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… Polsce</a:t>
                      </a:r>
                      <a:endParaRPr lang="pl-P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+ 21%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+ 35%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</a:t>
                      </a:r>
                      <a:r>
                        <a:rPr lang="pl-PL" sz="1700" u="none" strike="noStrike" baseline="0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18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86" y="4249270"/>
            <a:ext cx="11865935" cy="2447365"/>
          </a:xfrm>
        </p:spPr>
        <p:txBody>
          <a:bodyPr rtlCol="0"/>
          <a:lstStyle/>
          <a:p>
            <a:pPr algn="ctr"/>
            <a:br>
              <a:rPr lang="pl-PL" sz="5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pl-PL" sz="45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to efekt wspólnego wysiłku </a:t>
            </a:r>
            <a:r>
              <a:rPr lang="pl-PL" sz="45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i systematycznej pracy </a:t>
            </a:r>
            <a:r>
              <a:rPr lang="pl-PL" sz="45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uczniów i nauczycieli</a:t>
            </a:r>
            <a:br>
              <a:rPr lang="pl-PL" sz="45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pl-PL" sz="45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trwającej kilka lat, które spędzili razem w naszej szkole</a:t>
            </a:r>
          </a:p>
        </p:txBody>
      </p:sp>
      <p:sp>
        <p:nvSpPr>
          <p:cNvPr id="8" name="Tytuł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 txBox="1">
            <a:spLocks/>
          </p:cNvSpPr>
          <p:nvPr/>
        </p:nvSpPr>
        <p:spPr>
          <a:xfrm>
            <a:off x="6880334" y="1966443"/>
            <a:ext cx="5074887" cy="1762411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5400" b="1" kern="12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Sukcesy </a:t>
            </a:r>
          </a:p>
          <a:p>
            <a:pPr algn="ctr"/>
            <a:r>
              <a:rPr lang="pl-PL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naszych uczniów</a:t>
            </a:r>
          </a:p>
        </p:txBody>
      </p:sp>
      <p:pic>
        <p:nvPicPr>
          <p:cNvPr id="4" name="Symbol zastępczy zawartości 6" descr="so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571" y="235147"/>
            <a:ext cx="6347090" cy="434748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1735545-8FC7-18DF-1FB0-37FF2AAA8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606" y="0"/>
            <a:ext cx="6559394" cy="14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— symbol zastępczy 31" descr="klaszczące ręce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102" cy="6858000"/>
          </a:xfrm>
        </p:spPr>
      </p:pic>
      <p:sp>
        <p:nvSpPr>
          <p:cNvPr id="14" name="Tytuł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6366" y="2798354"/>
            <a:ext cx="6315634" cy="1013684"/>
          </a:xfrm>
        </p:spPr>
        <p:txBody>
          <a:bodyPr rtlCol="0"/>
          <a:lstStyle/>
          <a:p>
            <a:pPr rtl="0"/>
            <a:r>
              <a:rPr lang="pl-PL" dirty="0"/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73713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Ręce dotykające telefonu komórkowego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5271" y="1"/>
            <a:ext cx="5212976" cy="5945208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659" y="248613"/>
            <a:ext cx="4648200" cy="985000"/>
          </a:xfrm>
        </p:spPr>
        <p:txBody>
          <a:bodyPr rtlCol="0"/>
          <a:lstStyle/>
          <a:p>
            <a:pPr rtl="0"/>
            <a:r>
              <a:rPr lang="pl-PL" sz="6000" dirty="0"/>
              <a:t>wiosna </a:t>
            </a:r>
            <a:r>
              <a:rPr lang="pl-PL" sz="6000" dirty="0">
                <a:latin typeface="Arial Rounded MT Bold" panose="020F0704030504030204" pitchFamily="34" charset="0"/>
              </a:rPr>
              <a:t>2022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35271" y="5947836"/>
            <a:ext cx="5212976" cy="880212"/>
          </a:xfrm>
        </p:spPr>
        <p:txBody>
          <a:bodyPr rtlCol="0"/>
          <a:lstStyle/>
          <a:p>
            <a:pPr rtl="0"/>
            <a:r>
              <a:rPr lang="pl-PL" sz="3600" dirty="0"/>
              <a:t>rok szkolny 2021/2022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6535271" cy="6830674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PORÓWNANIE</a:t>
            </a:r>
          </a:p>
          <a:p>
            <a:pPr algn="ctr"/>
            <a:endParaRPr lang="pl-PL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l-PL" dirty="0"/>
              <a:t>wyników  uczniów</a:t>
            </a:r>
          </a:p>
          <a:p>
            <a:pPr algn="ctr"/>
            <a:r>
              <a:rPr lang="pl-PL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naszej szkoły</a:t>
            </a:r>
          </a:p>
          <a:p>
            <a:pPr algn="ctr"/>
            <a:endParaRPr lang="pl-PL" sz="14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l-PL" dirty="0"/>
              <a:t>na  tle  wyników</a:t>
            </a:r>
          </a:p>
          <a:p>
            <a:pPr algn="ctr"/>
            <a:r>
              <a:rPr lang="pl-PL" dirty="0"/>
              <a:t>innych szkół:</a:t>
            </a:r>
          </a:p>
          <a:p>
            <a:pPr algn="ctr"/>
            <a:endParaRPr lang="pl-PL" sz="1400" dirty="0"/>
          </a:p>
          <a:p>
            <a:pPr marL="901700" indent="442913" algn="l">
              <a:buFontTx/>
              <a:buChar char="-"/>
            </a:pPr>
            <a:r>
              <a:rPr lang="pl-PL" dirty="0"/>
              <a:t>Ursynowa</a:t>
            </a:r>
          </a:p>
          <a:p>
            <a:pPr marL="901700" indent="442913" algn="l">
              <a:buFontTx/>
              <a:buChar char="-"/>
            </a:pPr>
            <a:r>
              <a:rPr lang="pl-PL" dirty="0"/>
              <a:t>Warszawy</a:t>
            </a:r>
          </a:p>
          <a:p>
            <a:pPr marL="901700" indent="442913" algn="l">
              <a:buFontTx/>
              <a:buChar char="-"/>
            </a:pPr>
            <a:r>
              <a:rPr lang="pl-PL" dirty="0"/>
              <a:t>woj. mazowieckiego</a:t>
            </a:r>
          </a:p>
          <a:p>
            <a:pPr marL="901700" indent="442913" algn="l">
              <a:buFontTx/>
              <a:buChar char="-"/>
            </a:pPr>
            <a:r>
              <a:rPr lang="pl-PL" dirty="0"/>
              <a:t>Polski 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69845"/>
              </p:ext>
            </p:extLst>
          </p:nvPr>
        </p:nvGraphicFramePr>
        <p:xfrm>
          <a:off x="507490" y="515106"/>
          <a:ext cx="11150127" cy="55977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81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3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9322">
                <a:tc gridSpan="2">
                  <a:txBody>
                    <a:bodyPr/>
                    <a:lstStyle/>
                    <a:p>
                      <a:pPr algn="l" fontAlgn="ctr"/>
                      <a:endParaRPr lang="pl-PL" sz="3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a:txBody>
                  <a:tcPr marL="20699" marR="20699" marT="206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J.POLSKI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MATEMATYKA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J.ANGIELSKI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9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3200" b="1" u="none" strike="noStrike" spc="100" baseline="0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NASZA  SZKOŁA</a:t>
                      </a:r>
                      <a:endParaRPr lang="pl-PL" sz="3200" b="1" i="0" u="none" strike="noStrike" spc="100" baseline="0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6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300" b="1" u="none" strike="noStrike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81%</a:t>
                      </a:r>
                      <a:endParaRPr lang="pl-PL" sz="3300" b="1" i="0" u="none" strike="noStrike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300" b="1" u="none" strike="noStrike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92%</a:t>
                      </a:r>
                      <a:endParaRPr lang="pl-PL" sz="3300" b="1" i="0" u="none" strike="noStrike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300" b="1" u="none" strike="noStrike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92%</a:t>
                      </a:r>
                      <a:endParaRPr lang="pl-PL" sz="3300" b="1" i="0" u="none" strike="noStrike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Warszawa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URSYNÓW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75%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79%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91%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9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m.st. WARSZAWA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84%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9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woj. mazowieckie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woj. MAZOWIECKIE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62%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86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miasta powyżej                          100 tys.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69%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82%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9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Polska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POLSKA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57%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67%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" dirty="0"/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endParaRPr lang="pl-PL" sz="100" dirty="0">
                        <a:latin typeface="Bookman Old Style" panose="02050604050505020204" pitchFamily="18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endParaRPr lang="pl-PL" sz="100" dirty="0">
                        <a:latin typeface="Bookman Old Style" panose="02050604050505020204" pitchFamily="18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endParaRPr lang="pl-PL" sz="100" dirty="0">
                        <a:latin typeface="Bookman Old Style" panose="02050604050505020204" pitchFamily="18" charset="0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86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miasta powyżej                          100 tys.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64%</a:t>
                      </a:r>
                      <a:endParaRPr lang="pl-PL" sz="24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64%</a:t>
                      </a:r>
                      <a:endParaRPr lang="pl-PL" sz="24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76%</a:t>
                      </a:r>
                      <a:endParaRPr lang="pl-PL" sz="24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2C654C06-FC93-4D76-AE40-10F22A91D0D7}"/>
              </a:ext>
            </a:extLst>
          </p:cNvPr>
          <p:cNvSpPr txBox="1"/>
          <p:nvPr/>
        </p:nvSpPr>
        <p:spPr>
          <a:xfrm>
            <a:off x="5645649" y="299491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9A0441F-C16B-47E2-878D-4F831F44DAF1}"/>
              </a:ext>
            </a:extLst>
          </p:cNvPr>
          <p:cNvSpPr txBox="1"/>
          <p:nvPr/>
        </p:nvSpPr>
        <p:spPr>
          <a:xfrm>
            <a:off x="534383" y="515106"/>
            <a:ext cx="3505182" cy="6001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 fontAlgn="ctr">
              <a:spcBef>
                <a:spcPts val="300"/>
              </a:spcBef>
              <a:spcAft>
                <a:spcPts val="300"/>
              </a:spcAft>
            </a:pPr>
            <a:r>
              <a:rPr lang="pl-PL" sz="33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lang="pl-PL" sz="3300" b="0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r.szk</a:t>
            </a:r>
            <a:r>
              <a:rPr lang="pl-PL" sz="33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.  2021/2022</a:t>
            </a:r>
          </a:p>
        </p:txBody>
      </p:sp>
    </p:spTree>
    <p:extLst>
      <p:ext uri="{BB962C8B-B14F-4D97-AF65-F5344CB8AC3E}">
        <p14:creationId xmlns:p14="http://schemas.microsoft.com/office/powerpoint/2010/main" val="32901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wartość — symbol zastępczy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3715" y="295527"/>
            <a:ext cx="9410074" cy="360961"/>
          </a:xfrm>
        </p:spPr>
        <p:txBody>
          <a:bodyPr rtlCol="0"/>
          <a:lstStyle/>
          <a:p>
            <a:pPr rtl="0"/>
            <a:r>
              <a:rPr lang="pl-PL" dirty="0"/>
              <a:t>WYNIKI  NASZYCH  UCZNIÓW  NA  TLE  INNYCH  SZKÓŁ: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A010EF7-6211-444C-B6FC-3FD833DFB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011565"/>
              </p:ext>
            </p:extLst>
          </p:nvPr>
        </p:nvGraphicFramePr>
        <p:xfrm>
          <a:off x="404037" y="903767"/>
          <a:ext cx="11546958" cy="546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445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rtl="0"/>
            <a:r>
              <a:rPr lang="pl-PL" dirty="0"/>
              <a:t>WYNIKI   PROCENTOWE  OSIĄGNIĘTE  PRZEZ  POSZCZEGÓLNYCH  UCZNIÓW   </a:t>
            </a:r>
            <a:r>
              <a:rPr lang="pl-PL" sz="1800" b="0" dirty="0"/>
              <a:t>(max 100%)</a:t>
            </a:r>
          </a:p>
          <a:p>
            <a:pPr rtl="0"/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676915"/>
              </p:ext>
            </p:extLst>
          </p:nvPr>
        </p:nvGraphicFramePr>
        <p:xfrm>
          <a:off x="3788333" y="4202454"/>
          <a:ext cx="4651189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średnia</a:t>
                      </a:r>
                      <a:r>
                        <a:rPr lang="pl-PL" sz="2000" baseline="0" dirty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Ursynowa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Warszawy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woj. </a:t>
                      </a:r>
                      <a:r>
                        <a:rPr lang="pl-PL" dirty="0" err="1"/>
                        <a:t>mazow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Polski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397F8A25-1543-F216-6D29-1DDD337DE4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299895"/>
              </p:ext>
            </p:extLst>
          </p:nvPr>
        </p:nvGraphicFramePr>
        <p:xfrm>
          <a:off x="354106" y="775946"/>
          <a:ext cx="11483788" cy="3338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613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rtl="0"/>
            <a:r>
              <a:rPr lang="pl-PL" dirty="0"/>
              <a:t>WYNIKI   PROCENTOWE  OSIĄGNIĘTE  PRZEZ  POSZCZEGÓLNYCH  UCZNIÓW   </a:t>
            </a:r>
            <a:r>
              <a:rPr lang="pl-PL" sz="1800" b="0" dirty="0"/>
              <a:t>(max 100%)</a:t>
            </a:r>
          </a:p>
          <a:p>
            <a:pPr rtl="0"/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86423"/>
              </p:ext>
            </p:extLst>
          </p:nvPr>
        </p:nvGraphicFramePr>
        <p:xfrm>
          <a:off x="3788333" y="4202454"/>
          <a:ext cx="4651189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średnia</a:t>
                      </a:r>
                      <a:r>
                        <a:rPr lang="pl-PL" sz="2000" baseline="0" dirty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Ursynowa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Warszawy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woj. </a:t>
                      </a:r>
                      <a:r>
                        <a:rPr lang="pl-PL" dirty="0" err="1"/>
                        <a:t>mazow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Polski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221FA13-D970-06C5-4D53-7F3612791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341549"/>
              </p:ext>
            </p:extLst>
          </p:nvPr>
        </p:nvGraphicFramePr>
        <p:xfrm>
          <a:off x="533398" y="775946"/>
          <a:ext cx="11055628" cy="325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218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rtl="0"/>
            <a:r>
              <a:rPr lang="pl-PL" dirty="0"/>
              <a:t>WYNIKI   PROCENTOWE  OSIĄGNIĘTE  PRZEZ  POSZCZEGÓLNYCH  UCZNIÓW   </a:t>
            </a:r>
            <a:r>
              <a:rPr lang="pl-PL" sz="1800" b="0" dirty="0"/>
              <a:t>(max 100%)</a:t>
            </a:r>
          </a:p>
          <a:p>
            <a:pPr rtl="0"/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71210"/>
              </p:ext>
            </p:extLst>
          </p:nvPr>
        </p:nvGraphicFramePr>
        <p:xfrm>
          <a:off x="3788333" y="4202454"/>
          <a:ext cx="4651189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średnia</a:t>
                      </a:r>
                      <a:r>
                        <a:rPr lang="pl-PL" sz="2000" baseline="0" dirty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Ursynowa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Warszawy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szkół woj. </a:t>
                      </a:r>
                      <a:r>
                        <a:rPr lang="pl-PL" dirty="0" err="1"/>
                        <a:t>mazow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średnia Polski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C8C87A65-8AE9-6026-5EE5-3C4302A58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15770"/>
              </p:ext>
            </p:extLst>
          </p:nvPr>
        </p:nvGraphicFramePr>
        <p:xfrm>
          <a:off x="533398" y="775946"/>
          <a:ext cx="11204945" cy="329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59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algn="ctr" rtl="0"/>
            <a:r>
              <a:rPr lang="pl-PL" dirty="0"/>
              <a:t>ROZKŁAD  WYNIKÓW  UCZNIÓW  NASZEJ  SZKOŁY</a:t>
            </a:r>
          </a:p>
          <a:p>
            <a:pPr rtl="0"/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J.POLSKI</a:t>
            </a:r>
          </a:p>
          <a:p>
            <a:pPr rtl="0"/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8C13B90-8CCE-3095-E300-10C92222C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768" y="1379389"/>
            <a:ext cx="5239019" cy="475004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A145592-1101-D96D-8CCB-2DDB1AC75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24" y="3560964"/>
            <a:ext cx="4991709" cy="19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9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algn="ctr" rtl="0"/>
            <a:r>
              <a:rPr lang="pl-PL" dirty="0"/>
              <a:t>ROZKŁAD  WYNIKÓW  UCZNIÓW  NASZEJ  SZKOŁY</a:t>
            </a:r>
          </a:p>
          <a:p>
            <a:pPr rtl="0"/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MATEMATYKA</a:t>
            </a:r>
          </a:p>
          <a:p>
            <a:pPr rtl="0"/>
            <a:endParaRPr lang="pl-PL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C46BF01-F491-5CE6-DF07-2616D7E62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7" y="3727174"/>
            <a:ext cx="4715762" cy="199257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4CD53DEC-17AD-0939-7EB9-45A6F08E6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017" y="1060328"/>
            <a:ext cx="5357941" cy="47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22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414_TF16411250.potx" id="{482CC0A0-17F1-49AD-8E7D-4F8D32618043}" vid="{C0060354-2FDD-402D-95A0-9400E98DA428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www.w3.org/XML/1998/namespace"/>
    <ds:schemaRef ds:uri="6dc4bcd6-49db-4c07-9060-8acfc67cef9f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b0879af-3eba-417a-a55a-ffe6dcd6ca77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Jasna prezentacja biznesowa</Template>
  <TotalTime>0</TotalTime>
  <Words>578</Words>
  <Application>Microsoft Office PowerPoint</Application>
  <PresentationFormat>Panoramiczny</PresentationFormat>
  <Paragraphs>162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Arial</vt:lpstr>
      <vt:lpstr>Arial Rounded MT Bold</vt:lpstr>
      <vt:lpstr>Arial Unicode MS</vt:lpstr>
      <vt:lpstr>Berlin Sans FB Demi</vt:lpstr>
      <vt:lpstr>Bookman Old Style</vt:lpstr>
      <vt:lpstr>Calibri</vt:lpstr>
      <vt:lpstr>Candara</vt:lpstr>
      <vt:lpstr>Corbel</vt:lpstr>
      <vt:lpstr>Times New Roman</vt:lpstr>
      <vt:lpstr>Motyw pakietu Office</vt:lpstr>
      <vt:lpstr>WYNIKI   EGZAMINÓW  ÓSMOKLASISTÓW wiosna 2022</vt:lpstr>
      <vt:lpstr>wiosna 2022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to efekt wspólnego wysiłku i systematycznej pracy uczniów i nauczycieli trwającej kilka lat, które spędzili razem w naszej szkole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2021-01-24T17:02:48Z</dcterms:created>
  <dcterms:modified xsi:type="dcterms:W3CDTF">2022-09-15T09:00:31Z</dcterms:modified>
</cp:coreProperties>
</file>